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8" r:id="rId6"/>
    <p:sldId id="269" r:id="rId7"/>
    <p:sldId id="262" r:id="rId8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4C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499A6-90E3-48AC-8106-9CB2D447EB36}" type="datetimeFigureOut">
              <a:rPr lang="uk-UA" smtClean="0"/>
              <a:t>18.11.2025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744A8-F03D-4DE8-AC0E-97FB010D9A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3207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499A6-90E3-48AC-8106-9CB2D447EB36}" type="datetimeFigureOut">
              <a:rPr lang="uk-UA" smtClean="0"/>
              <a:t>18.11.2025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744A8-F03D-4DE8-AC0E-97FB010D9A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0473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499A6-90E3-48AC-8106-9CB2D447EB36}" type="datetimeFigureOut">
              <a:rPr lang="uk-UA" smtClean="0"/>
              <a:t>18.11.2025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744A8-F03D-4DE8-AC0E-97FB010D9A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184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499A6-90E3-48AC-8106-9CB2D447EB36}" type="datetimeFigureOut">
              <a:rPr lang="uk-UA" smtClean="0"/>
              <a:t>18.11.2025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744A8-F03D-4DE8-AC0E-97FB010D9A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542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499A6-90E3-48AC-8106-9CB2D447EB36}" type="datetimeFigureOut">
              <a:rPr lang="uk-UA" smtClean="0"/>
              <a:t>18.11.2025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744A8-F03D-4DE8-AC0E-97FB010D9A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6095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499A6-90E3-48AC-8106-9CB2D447EB36}" type="datetimeFigureOut">
              <a:rPr lang="uk-UA" smtClean="0"/>
              <a:t>18.11.2025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744A8-F03D-4DE8-AC0E-97FB010D9A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6022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499A6-90E3-48AC-8106-9CB2D447EB36}" type="datetimeFigureOut">
              <a:rPr lang="uk-UA" smtClean="0"/>
              <a:t>18.11.2025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744A8-F03D-4DE8-AC0E-97FB010D9A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20477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499A6-90E3-48AC-8106-9CB2D447EB36}" type="datetimeFigureOut">
              <a:rPr lang="uk-UA" smtClean="0"/>
              <a:t>18.11.2025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744A8-F03D-4DE8-AC0E-97FB010D9A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0944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499A6-90E3-48AC-8106-9CB2D447EB36}" type="datetimeFigureOut">
              <a:rPr lang="uk-UA" smtClean="0"/>
              <a:t>18.11.2025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744A8-F03D-4DE8-AC0E-97FB010D9A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0583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499A6-90E3-48AC-8106-9CB2D447EB36}" type="datetimeFigureOut">
              <a:rPr lang="uk-UA" smtClean="0"/>
              <a:t>18.11.2025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744A8-F03D-4DE8-AC0E-97FB010D9A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8467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499A6-90E3-48AC-8106-9CB2D447EB36}" type="datetimeFigureOut">
              <a:rPr lang="uk-UA" smtClean="0"/>
              <a:t>18.11.2025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744A8-F03D-4DE8-AC0E-97FB010D9A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6667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499A6-90E3-48AC-8106-9CB2D447EB36}" type="datetimeFigureOut">
              <a:rPr lang="uk-UA" smtClean="0"/>
              <a:t>18.11.2025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744A8-F03D-4DE8-AC0E-97FB010D9AF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6923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904875" y="283845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104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Вас вітає</a:t>
            </a:r>
            <a:br>
              <a:rPr lang="uk-UA" b="1" dirty="0" smtClean="0">
                <a:solidFill>
                  <a:srgbClr val="104C5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b="1" dirty="0" smtClean="0">
                <a:solidFill>
                  <a:srgbClr val="104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юридичне </a:t>
            </a:r>
            <a:br>
              <a:rPr lang="uk-UA" b="1" dirty="0" smtClean="0">
                <a:solidFill>
                  <a:srgbClr val="104C5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b="1" dirty="0" smtClean="0">
                <a:solidFill>
                  <a:srgbClr val="104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відділення!</a:t>
            </a:r>
            <a:endParaRPr lang="uk-UA" b="1" dirty="0">
              <a:solidFill>
                <a:srgbClr val="104C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76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41325"/>
            <a:ext cx="10515600" cy="7778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400" b="1" cap="all" dirty="0" err="1">
                <a:solidFill>
                  <a:srgbClr val="104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Спеціальність</a:t>
            </a:r>
            <a:r>
              <a:rPr lang="ru-RU" sz="2400" b="1" cap="all" dirty="0">
                <a:solidFill>
                  <a:srgbClr val="104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D6 СЕКРЕТАРСЬКА ТА ОФІСНА СПРАВА</a:t>
            </a:r>
            <a:br>
              <a:rPr lang="ru-RU" sz="2400" b="1" cap="all" dirty="0">
                <a:solidFill>
                  <a:srgbClr val="104C5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sz="2400" b="1" cap="all" dirty="0">
              <a:solidFill>
                <a:srgbClr val="104C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61673" y="1206500"/>
            <a:ext cx="8267308" cy="4157352"/>
          </a:xfrm>
        </p:spPr>
        <p:txBody>
          <a:bodyPr>
            <a:normAutofit/>
          </a:bodyPr>
          <a:lstStyle/>
          <a:p>
            <a:r>
              <a:rPr lang="uk-UA" sz="3200" b="1" dirty="0">
                <a:latin typeface="Arial" panose="020B0604020202020204" pitchFamily="34" charset="0"/>
                <a:cs typeface="Arial" panose="020B0604020202020204" pitchFamily="34" charset="0"/>
              </a:rPr>
              <a:t>ОПП</a:t>
            </a:r>
            <a:r>
              <a:rPr lang="uk-UA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«Юридичне </a:t>
            </a:r>
            <a:r>
              <a:rPr lang="uk-UA" sz="3200" dirty="0">
                <a:latin typeface="Arial" panose="020B0604020202020204" pitchFamily="34" charset="0"/>
                <a:cs typeface="Arial" panose="020B0604020202020204" pitchFamily="34" charset="0"/>
              </a:rPr>
              <a:t>діловодство та адміністрування офісної діяльності</a:t>
            </a:r>
            <a:r>
              <a:rPr lang="uk-UA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>
              <a:buNone/>
            </a:pPr>
            <a:endParaRPr lang="uk-UA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3200" b="1" dirty="0">
                <a:latin typeface="Arial" panose="020B0604020202020204" pitchFamily="34" charset="0"/>
                <a:cs typeface="Arial" panose="020B0604020202020204" pitchFamily="34" charset="0"/>
              </a:rPr>
              <a:t>Освітня кваліфікація</a:t>
            </a:r>
            <a:r>
              <a:rPr lang="uk-UA" sz="3200" dirty="0">
                <a:latin typeface="Arial" panose="020B0604020202020204" pitchFamily="34" charset="0"/>
                <a:cs typeface="Arial" panose="020B0604020202020204" pitchFamily="34" charset="0"/>
              </a:rPr>
              <a:t>: Фаховий молодший бакалавр з секретарської та офісної справи</a:t>
            </a:r>
          </a:p>
          <a:p>
            <a:endParaRPr lang="uk-UA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92751" y="4571626"/>
            <a:ext cx="617263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latin typeface="Arial" panose="020B0604020202020204" pitchFamily="34" charset="0"/>
                <a:cs typeface="Arial" panose="020B0604020202020204" pitchFamily="34" charset="0"/>
              </a:rPr>
              <a:t>Термін навчання: 2 роки 10 місяців</a:t>
            </a: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422493" y="3000375"/>
            <a:ext cx="10515600" cy="712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endParaRPr lang="en-U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38200" y="4109521"/>
            <a:ext cx="10515600" cy="777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uk-UA" sz="2400" b="1" dirty="0">
              <a:solidFill>
                <a:srgbClr val="104C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1422493" y="4887396"/>
            <a:ext cx="10515600" cy="1095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104C5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00" y="1525494"/>
            <a:ext cx="1554256" cy="155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2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3FF8CA2-6A0F-A9CE-805C-4F794DE5C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7900" y="3662043"/>
            <a:ext cx="5371431" cy="51662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uk-UA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Співбесіда</a:t>
            </a: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838200" y="812939"/>
            <a:ext cx="10515600" cy="7778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600" b="1" dirty="0" smtClean="0">
                <a:solidFill>
                  <a:srgbClr val="104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Вступні випробування</a:t>
            </a:r>
            <a:endParaRPr lang="uk-UA" sz="3600" b="1" cap="all" dirty="0">
              <a:solidFill>
                <a:srgbClr val="104C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28700" y="4646533"/>
            <a:ext cx="34671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uk-UA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Українська мова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852549" y="4646533"/>
            <a:ext cx="27619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lang="uk-UA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атематика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356" y="2788616"/>
            <a:ext cx="1561795" cy="15617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053" y="2808564"/>
            <a:ext cx="1541847" cy="154184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315" y="2092756"/>
            <a:ext cx="1431616" cy="1431616"/>
          </a:xfrm>
          <a:prstGeom prst="rect">
            <a:avLst/>
          </a:prstGeom>
        </p:spPr>
      </p:pic>
      <p:cxnSp>
        <p:nvCxnSpPr>
          <p:cNvPr id="12" name="Соединительная линия уступом 11"/>
          <p:cNvCxnSpPr>
            <a:stCxn id="10" idx="1"/>
            <a:endCxn id="7" idx="3"/>
          </p:cNvCxnSpPr>
          <p:nvPr/>
        </p:nvCxnSpPr>
        <p:spPr>
          <a:xfrm rot="10800000" flipV="1">
            <a:off x="3517901" y="2808564"/>
            <a:ext cx="1965415" cy="770924"/>
          </a:xfrm>
          <a:prstGeom prst="bentConnector3">
            <a:avLst/>
          </a:prstGeom>
          <a:ln w="38100">
            <a:solidFill>
              <a:srgbClr val="104C59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Соединительная линия уступом 12"/>
          <p:cNvCxnSpPr>
            <a:stCxn id="10" idx="3"/>
            <a:endCxn id="5" idx="1"/>
          </p:cNvCxnSpPr>
          <p:nvPr/>
        </p:nvCxnSpPr>
        <p:spPr>
          <a:xfrm>
            <a:off x="6914931" y="2808564"/>
            <a:ext cx="1717425" cy="760950"/>
          </a:xfrm>
          <a:prstGeom prst="bentConnector3">
            <a:avLst>
              <a:gd name="adj1" fmla="val 50000"/>
            </a:avLst>
          </a:prstGeom>
          <a:ln w="38100">
            <a:solidFill>
              <a:srgbClr val="104C59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255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9617" r="3243"/>
          <a:stretch/>
        </p:blipFill>
        <p:spPr>
          <a:xfrm>
            <a:off x="1979386" y="692515"/>
            <a:ext cx="8311242" cy="5149485"/>
          </a:xfrm>
          <a:prstGeom prst="rect">
            <a:avLst/>
          </a:prstGeom>
        </p:spPr>
      </p:pic>
      <p:pic>
        <p:nvPicPr>
          <p:cNvPr id="1026" name="Picture 2" descr="Laptop Realistic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4" y="-2694215"/>
            <a:ext cx="12230099" cy="12230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19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5000" y="588962"/>
            <a:ext cx="10515600" cy="777875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uk-UA" sz="3200" b="1" dirty="0" smtClean="0">
                <a:solidFill>
                  <a:srgbClr val="104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Спеціальність </a:t>
            </a:r>
            <a:r>
              <a:rPr lang="en-US" sz="3200" b="1" dirty="0" smtClean="0">
                <a:solidFill>
                  <a:srgbClr val="104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b="1" dirty="0" smtClean="0">
                <a:solidFill>
                  <a:srgbClr val="104C5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 smtClean="0">
                <a:solidFill>
                  <a:srgbClr val="104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D6 СЕКРЕТАРСЬКА ТА ОФІСНА СПРАВА</a:t>
            </a:r>
            <a:endParaRPr lang="uk-UA" sz="3200" b="1" cap="all" dirty="0">
              <a:solidFill>
                <a:srgbClr val="104C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933636" y="2372796"/>
            <a:ext cx="10515600" cy="3437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Сфери професійної діяльності:</a:t>
            </a:r>
          </a:p>
          <a:p>
            <a:pPr marL="216000" indent="0">
              <a:buNone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✅ Державні органи та установи:</a:t>
            </a:r>
          </a:p>
          <a:p>
            <a:pPr marL="216000" indent="0">
              <a:buNone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✅ Юридичні та консалтингові компанії:</a:t>
            </a:r>
          </a:p>
          <a:p>
            <a:pPr marL="216000" indent="0">
              <a:buNone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✅ Комерційні організації та підприємства:</a:t>
            </a:r>
          </a:p>
          <a:p>
            <a:pPr marL="216000" indent="0">
              <a:buNone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✅ Архівні та освітні установи:</a:t>
            </a:r>
          </a:p>
          <a:p>
            <a:pPr marL="216000" indent="0">
              <a:buNone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✅ Соціальні та медіа-організації: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104C5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36" y="529665"/>
            <a:ext cx="896468" cy="89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37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5000" y="588962"/>
            <a:ext cx="10515600" cy="777875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uk-UA" sz="3200" b="1" dirty="0" smtClean="0">
                <a:solidFill>
                  <a:srgbClr val="104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Спеціальність </a:t>
            </a:r>
            <a:r>
              <a:rPr lang="en-US" sz="3200" b="1" dirty="0" smtClean="0">
                <a:solidFill>
                  <a:srgbClr val="104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b="1" dirty="0" smtClean="0">
                <a:solidFill>
                  <a:srgbClr val="104C5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 smtClean="0">
                <a:solidFill>
                  <a:srgbClr val="104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D6 СЕКРЕТАРСЬКА ТА ОФІСНА СПРАВА</a:t>
            </a:r>
            <a:endParaRPr lang="uk-UA" sz="3200" b="1" cap="all" dirty="0">
              <a:solidFill>
                <a:srgbClr val="104C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104C5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36" y="529665"/>
            <a:ext cx="896468" cy="896468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749300" y="1902896"/>
            <a:ext cx="11163300" cy="8149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Випускники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можуть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успішно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реалізувати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себе у таких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професіях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33636" y="2528838"/>
            <a:ext cx="512426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Фахівець із діловодства та архівної справи;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Юридичний секретар, референт, офіс-менеджер;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Секретар суду, секретар судового засідання, судовий розпорядник;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Помічник юриста, адвоката, нотаріуса;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Фахівець із кадрового адміністрування, інспектор з кадрів;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Архіваріус, паспортист, документообігу;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Організатор діловодства у державних та приватних 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установах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Інспектор з кадрів, спеціаліст з кадрової роботи;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24972" y="2528838"/>
            <a:ext cx="54225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Організатор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діловодства у державних та приватних структурах;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Кодифікатор,  фахівець з документообігу, архіваріус;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Секретар адміністративних органів, правління, виконкому;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Секретар суду, секретар судового засідання, судовий розпорядник;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Помічник керівника установи, юриста, адвоката, нотаріуса;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Інспектор соціальної допомоги, податковий інспектор, інспектор з ліцензування.</a:t>
            </a:r>
          </a:p>
        </p:txBody>
      </p:sp>
    </p:spTree>
    <p:extLst>
      <p:ext uri="{BB962C8B-B14F-4D97-AF65-F5344CB8AC3E}">
        <p14:creationId xmlns:p14="http://schemas.microsoft.com/office/powerpoint/2010/main" val="73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fk.pnu.edu.ua/wp-content/uploads/sites/8/2025/03/484857539_1118439486960723_2890092841802453797_n-819x1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676"/>
            <a:ext cx="5486400" cy="685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257925" y="2038350"/>
            <a:ext cx="5286375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dirty="0" smtClean="0">
                <a:solidFill>
                  <a:srgbClr val="104C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Дякуємо за увагу!</a:t>
            </a:r>
            <a:endParaRPr lang="uk-UA" b="1" dirty="0">
              <a:solidFill>
                <a:srgbClr val="104C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850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00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207</Words>
  <Application>Microsoft Office PowerPoint</Application>
  <PresentationFormat>Широкий екран</PresentationFormat>
  <Paragraphs>34</Paragraphs>
  <Slides>7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Вас вітає юридичне  відділення!</vt:lpstr>
      <vt:lpstr>Спеціальність  D6 СЕКРЕТАРСЬКА ТА ОФІСНА СПРАВА </vt:lpstr>
      <vt:lpstr>Презентація PowerPoint</vt:lpstr>
      <vt:lpstr>Презентація PowerPoint</vt:lpstr>
      <vt:lpstr>Спеціальність  D6 СЕКРЕТАРСЬКА ТА ОФІСНА СПРАВА</vt:lpstr>
      <vt:lpstr>Спеціальність  D6 СЕКРЕТАРСЬКА ТА ОФІСНА СПРАВА</vt:lpstr>
      <vt:lpstr>Презентація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Вас вітає юридичне  відділення!</dc:title>
  <dc:creator>Dezing</dc:creator>
  <cp:lastModifiedBy>User_1</cp:lastModifiedBy>
  <cp:revision>9</cp:revision>
  <dcterms:created xsi:type="dcterms:W3CDTF">2025-03-21T17:11:47Z</dcterms:created>
  <dcterms:modified xsi:type="dcterms:W3CDTF">2025-11-18T16:18:50Z</dcterms:modified>
</cp:coreProperties>
</file>