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6" r:id="rId2"/>
    <p:sldId id="258" r:id="rId3"/>
    <p:sldId id="293" r:id="rId4"/>
    <p:sldId id="294" r:id="rId5"/>
    <p:sldId id="296" r:id="rId6"/>
    <p:sldId id="295" r:id="rId7"/>
    <p:sldId id="297" r:id="rId8"/>
    <p:sldId id="257" r:id="rId9"/>
    <p:sldId id="292" r:id="rId10"/>
    <p:sldId id="263" r:id="rId11"/>
    <p:sldId id="261" r:id="rId12"/>
    <p:sldId id="262" r:id="rId13"/>
    <p:sldId id="298" r:id="rId14"/>
    <p:sldId id="265" r:id="rId15"/>
    <p:sldId id="266" r:id="rId16"/>
    <p:sldId id="267" r:id="rId17"/>
    <p:sldId id="269" r:id="rId18"/>
    <p:sldId id="270" r:id="rId19"/>
    <p:sldId id="271" r:id="rId20"/>
    <p:sldId id="268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300" r:id="rId30"/>
    <p:sldId id="301" r:id="rId31"/>
    <p:sldId id="299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285" r:id="rId41"/>
    <p:sldId id="310" r:id="rId42"/>
    <p:sldId id="264" r:id="rId4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368" y="-3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30F8F2-9365-4A12-AFDA-A37440EF20D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8D7AD-C3DF-43FB-97EF-5A0DA91CE03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7496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38D7AD-C3DF-43FB-97EF-5A0DA91CE039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2058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E1A0AC1-2DBD-472F-9282-B45BF135091A}" type="datetimeFigureOut">
              <a:rPr lang="uk-UA" smtClean="0"/>
              <a:t>21.10.2022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CD81ACB-00AF-4ADB-9F74-E0C37535E21C}" type="slidenum">
              <a:rPr lang="uk-UA" smtClean="0"/>
              <a:t>‹#›</a:t>
            </a:fld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ad.pnu.edu.ua/%d1%96%d0%bd%d0%b4%d0%b8%d0%b2%d1%96%d0%b4%d1%83%d0%b0%d0%bb%d1%8c%d0%bd%d1%96-%d0%bd%d0%b0%d0%b2%d1%87%d0%b0%d0%bb%d1%8c%d0%bd%d1%96-%d0%bf%d0%bb%d0%b0%d0%bd%d0%b8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mv.pnu.edu.ua/%D0%B4%D0%BE%D0%BA%D1%82%D0%BE%D1%80-%D1%84%D1%96%D0%BB%D0%BE%D1%81%D0%BE%D1%84%D1%96%D1%97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Заповнення індивідуального плану роботи аспіранта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3556000"/>
            <a:ext cx="4104456" cy="1961231"/>
          </a:xfrm>
        </p:spPr>
        <p:txBody>
          <a:bodyPr/>
          <a:lstStyle/>
          <a:p>
            <a:endParaRPr lang="uk-UA" dirty="0" smtClean="0"/>
          </a:p>
          <a:p>
            <a:r>
              <a:rPr lang="uk-UA" dirty="0" smtClean="0"/>
              <a:t>Викладач: доктор фізико-математичних наук, професор </a:t>
            </a:r>
            <a:r>
              <a:rPr lang="uk-UA" b="1" dirty="0" smtClean="0"/>
              <a:t>Ільницький Роман Васильович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534503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92075"/>
            <a:r>
              <a:rPr lang="ru-RU" sz="3200" dirty="0" err="1"/>
              <a:t>Розгорнутий</a:t>
            </a:r>
            <a:r>
              <a:rPr lang="ru-RU" sz="3200" dirty="0"/>
              <a:t> план-проспект </a:t>
            </a:r>
            <a:r>
              <a:rPr lang="ru-RU" sz="3200" dirty="0" err="1"/>
              <a:t>дисертаційного</a:t>
            </a:r>
            <a:r>
              <a:rPr lang="ru-RU" sz="3200" dirty="0"/>
              <a:t> </a:t>
            </a:r>
            <a:r>
              <a:rPr lang="ru-RU" sz="3200" dirty="0" err="1"/>
              <a:t>дослідження</a:t>
            </a:r>
            <a:r>
              <a:rPr lang="ru-RU" sz="3200" dirty="0"/>
              <a:t> </a:t>
            </a:r>
            <a:r>
              <a:rPr lang="ru-RU" sz="3200" dirty="0" err="1" smtClean="0"/>
              <a:t>аспіранта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uk-UA" sz="3200" dirty="0" smtClean="0"/>
              <a:t>Титульна сторінка</a:t>
            </a:r>
            <a:endParaRPr lang="uk-UA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00807"/>
            <a:ext cx="3672408" cy="5001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19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Розгорнутий</a:t>
            </a:r>
            <a:r>
              <a:rPr lang="ru-RU" dirty="0"/>
              <a:t> план-проспект </a:t>
            </a:r>
            <a:r>
              <a:rPr lang="ru-RU" dirty="0" err="1"/>
              <a:t>дисертаційного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аспіранта</a:t>
            </a: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00454"/>
            <a:ext cx="3648968" cy="49025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141" y="2061292"/>
            <a:ext cx="3555195" cy="47421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 flipH="1">
            <a:off x="6508755" y="1484784"/>
            <a:ext cx="2383724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2-3 розгорнутого плану-проспекту</a:t>
            </a:r>
            <a:endParaRPr lang="uk-UA" sz="15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443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Розгорнутий</a:t>
            </a:r>
            <a:r>
              <a:rPr lang="ru-RU" dirty="0"/>
              <a:t> план-проспект </a:t>
            </a:r>
            <a:r>
              <a:rPr lang="ru-RU" dirty="0" err="1"/>
              <a:t>дисертаційного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аспіранта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508755" y="1484784"/>
            <a:ext cx="2383724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4-5 розгорнутого плану-проспекту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25" y="2038782"/>
            <a:ext cx="3612128" cy="47646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101" y="2060848"/>
            <a:ext cx="3611516" cy="47595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935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Розгорнутий</a:t>
            </a:r>
            <a:r>
              <a:rPr lang="ru-RU" dirty="0"/>
              <a:t> план-проспект </a:t>
            </a:r>
            <a:r>
              <a:rPr lang="ru-RU" dirty="0" err="1"/>
              <a:t>дисертаційного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аспіранта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508755" y="1484784"/>
            <a:ext cx="2383724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6-7 розгорнутого плану-проспекту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62" y="2036446"/>
            <a:ext cx="3472290" cy="46961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132856"/>
            <a:ext cx="3329334" cy="45445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83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Розгорнутий</a:t>
            </a:r>
            <a:r>
              <a:rPr lang="ru-RU" dirty="0"/>
              <a:t> план-проспект </a:t>
            </a:r>
            <a:r>
              <a:rPr lang="ru-RU" dirty="0" err="1"/>
              <a:t>дисертаційного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аспіранта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444208" y="1484784"/>
            <a:ext cx="2448271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8-9 розгорнутого плану-проспекту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22271"/>
            <a:ext cx="3581276" cy="4826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756" y="2091085"/>
            <a:ext cx="3371556" cy="45980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993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Розгорнутий</a:t>
            </a:r>
            <a:r>
              <a:rPr lang="ru-RU" dirty="0"/>
              <a:t> план-проспект </a:t>
            </a:r>
            <a:r>
              <a:rPr lang="ru-RU" dirty="0" err="1"/>
              <a:t>дисертаційного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аспіранта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330015" y="1776582"/>
            <a:ext cx="2383724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10 розгорнутого плану-проспекту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08796"/>
            <a:ext cx="3471143" cy="45794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016198" y="4980750"/>
            <a:ext cx="298511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ysClr val="windowText" lastClr="000000"/>
                </a:solidFill>
              </a:rPr>
              <a:t>Підпис наукового керівника</a:t>
            </a:r>
            <a:endParaRPr lang="uk-UA" dirty="0">
              <a:solidFill>
                <a:sysClr val="windowText" lastClr="0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44576" y="5454516"/>
            <a:ext cx="404790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dirty="0" smtClean="0"/>
              <a:t>Підпис завідувача випускової кафедри</a:t>
            </a:r>
            <a:endParaRPr lang="uk-UA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711816" y="6052646"/>
            <a:ext cx="643125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uk-UA" dirty="0" smtClean="0"/>
              <a:t>дата</a:t>
            </a:r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2680457" y="6032321"/>
            <a:ext cx="16412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>
                <a:solidFill>
                  <a:srgbClr val="FF0000"/>
                </a:solidFill>
              </a:rPr>
              <a:t>   </a:t>
            </a:r>
            <a:r>
              <a:rPr lang="uk-UA" sz="1200" dirty="0">
                <a:solidFill>
                  <a:srgbClr val="FF0000"/>
                </a:solidFill>
              </a:rPr>
              <a:t>14       жовтня     22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6117907"/>
            <a:ext cx="576064" cy="12268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644" y="6313167"/>
            <a:ext cx="576064" cy="12268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 flipH="1">
            <a:off x="2930735" y="6237312"/>
            <a:ext cx="16412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>
                <a:solidFill>
                  <a:srgbClr val="FF0000"/>
                </a:solidFill>
              </a:rPr>
              <a:t>  14    жовтня  </a:t>
            </a:r>
            <a:r>
              <a:rPr lang="uk-UA" sz="1200" dirty="0">
                <a:solidFill>
                  <a:srgbClr val="FF0000"/>
                </a:solidFill>
              </a:rPr>
              <a:t>22</a:t>
            </a:r>
          </a:p>
        </p:txBody>
      </p:sp>
      <p:cxnSp>
        <p:nvCxnSpPr>
          <p:cNvPr id="4" name="Прямая со стрелкой 3"/>
          <p:cNvCxnSpPr>
            <a:stCxn id="7" idx="1"/>
          </p:cNvCxnSpPr>
          <p:nvPr/>
        </p:nvCxnSpPr>
        <p:spPr>
          <a:xfrm flipH="1">
            <a:off x="2267746" y="5165416"/>
            <a:ext cx="2748452" cy="8669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2783708" y="5639182"/>
            <a:ext cx="2078678" cy="6014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 flipV="1">
            <a:off x="4139952" y="6179249"/>
            <a:ext cx="1440160" cy="580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4139952" y="6237312"/>
            <a:ext cx="1440160" cy="1384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95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060848"/>
            <a:ext cx="8020413" cy="4065315"/>
          </a:xfrm>
        </p:spPr>
        <p:txBody>
          <a:bodyPr>
            <a:normAutofit fontScale="92500" lnSpcReduction="20000"/>
          </a:bodyPr>
          <a:lstStyle/>
          <a:p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Індивідуальний план роботи аспіранта є документом, який містить інформацію про діяльність аспіранта протягом усього періоду навчання в аспірантурі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Індивідуальний </a:t>
            </a:r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роботи аспіранта формується на основі навчального плану відповідних напрямів та 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освітньої програми </a:t>
            </a:r>
            <a:r>
              <a:rPr lang="uk-UA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підготовки в аспірантурі, </a:t>
            </a:r>
            <a:r>
              <a:rPr lang="uk-U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розробленої випусковою кафедрою.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Заповнювати </a:t>
            </a:r>
            <a:r>
              <a:rPr lang="uk-UA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індивідуальний план необхідно ручкою одного кольору (синьої кулькової), виправлення та помарок не допускаються. Індивідуальний план роботи заповнюється регулярно у двох примірниках. Один екземпляр зберігається у відділі аспірантури та докторантури, другий екземпляр – на кафедрі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Індивідуальний план можна скачати за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посиланням</a:t>
            </a:r>
            <a:endParaRPr lang="uk-UA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Індивідуальний план роботи аспіранта </a:t>
            </a:r>
          </a:p>
        </p:txBody>
      </p:sp>
    </p:spTree>
    <p:extLst>
      <p:ext uri="{BB962C8B-B14F-4D97-AF65-F5344CB8AC3E}">
        <p14:creationId xmlns:p14="http://schemas.microsoft.com/office/powerpoint/2010/main" val="232164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64088" y="2276872"/>
            <a:ext cx="2916312" cy="3849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написати</a:t>
            </a:r>
            <a:r>
              <a:rPr lang="ru-RU" dirty="0"/>
              <a:t> </a:t>
            </a:r>
            <a:r>
              <a:rPr lang="ru-RU" dirty="0" err="1" smtClean="0"/>
              <a:t>повністю</a:t>
            </a:r>
            <a:r>
              <a:rPr lang="ru-RU" dirty="0" smtClean="0"/>
              <a:t> </a:t>
            </a:r>
            <a:r>
              <a:rPr lang="ru-RU" dirty="0" err="1" smtClean="0"/>
              <a:t>прізвище</a:t>
            </a:r>
            <a:r>
              <a:rPr lang="ru-RU" dirty="0" smtClean="0"/>
              <a:t>, </a:t>
            </a:r>
            <a:r>
              <a:rPr lang="ru-RU" dirty="0" err="1" smtClean="0"/>
              <a:t>і’мя</a:t>
            </a:r>
            <a:r>
              <a:rPr lang="ru-RU" dirty="0"/>
              <a:t> </a:t>
            </a:r>
            <a:r>
              <a:rPr lang="ru-RU" dirty="0" smtClean="0"/>
              <a:t>та по </a:t>
            </a:r>
            <a:r>
              <a:rPr lang="ru-RU" dirty="0" err="1" smtClean="0"/>
              <a:t>батькові</a:t>
            </a:r>
            <a:r>
              <a:rPr lang="ru-RU" dirty="0" smtClean="0"/>
              <a:t>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Рік</a:t>
            </a:r>
            <a:r>
              <a:rPr lang="ru-RU" dirty="0" smtClean="0"/>
              <a:t> </a:t>
            </a:r>
            <a:r>
              <a:rPr lang="ru-RU" dirty="0" err="1" smtClean="0"/>
              <a:t>вступу</a:t>
            </a:r>
            <a:endParaRPr lang="ru-RU" dirty="0" smtClean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 Рік закінчення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Титульна сторінка</a:t>
            </a:r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737186"/>
            <a:ext cx="3600401" cy="487224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3419872" y="2996952"/>
            <a:ext cx="1872208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2" idx="1"/>
          </p:cNvCxnSpPr>
          <p:nvPr/>
        </p:nvCxnSpPr>
        <p:spPr>
          <a:xfrm flipH="1">
            <a:off x="2483768" y="4201518"/>
            <a:ext cx="2880320" cy="3076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2627784" y="4797152"/>
            <a:ext cx="27363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87624" y="390344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Іванової Ірини Іванівни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19672" y="426980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2022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00064" y="4470882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2026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752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199" y="44624"/>
            <a:ext cx="8378191" cy="1800200"/>
          </a:xfrm>
        </p:spPr>
        <p:txBody>
          <a:bodyPr>
            <a:noAutofit/>
          </a:bodyPr>
          <a:lstStyle/>
          <a:p>
            <a:r>
              <a:rPr lang="uk-UA" sz="3000" b="1" dirty="0" err="1"/>
              <a:t>Освітньо-наукова</a:t>
            </a:r>
            <a:r>
              <a:rPr lang="uk-UA" sz="3000" b="1" dirty="0"/>
              <a:t> програма аспірантської (</a:t>
            </a:r>
            <a:r>
              <a:rPr lang="uk-UA" sz="3000" b="1" dirty="0" err="1"/>
              <a:t>PhD</a:t>
            </a:r>
            <a:r>
              <a:rPr lang="uk-UA" sz="3000" b="1" dirty="0"/>
              <a:t>) підготовки </a:t>
            </a:r>
            <a:r>
              <a:rPr lang="ru-RU" sz="3000" b="1" dirty="0"/>
              <a:t>у</a:t>
            </a:r>
            <a:r>
              <a:rPr lang="uk-UA" sz="3000" b="1" dirty="0"/>
              <a:t> </a:t>
            </a:r>
            <a:r>
              <a:rPr lang="uk-UA" sz="3000" b="1" dirty="0" smtClean="0"/>
              <a:t>Прикарпатському національному університеті </a:t>
            </a:r>
            <a:r>
              <a:rPr lang="uk-UA" sz="3000" b="1" dirty="0"/>
              <a:t>імені Василя </a:t>
            </a:r>
            <a:r>
              <a:rPr lang="uk-UA" sz="3000" b="1" dirty="0" smtClean="0"/>
              <a:t>Стефаника</a:t>
            </a:r>
            <a:endParaRPr lang="uk-UA" sz="3000" b="1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660232" y="1578858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13-15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72050"/>
            <a:ext cx="3312368" cy="4959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5"/>
          <a:stretch/>
        </p:blipFill>
        <p:spPr bwMode="auto">
          <a:xfrm>
            <a:off x="3203848" y="1977807"/>
            <a:ext cx="3024336" cy="48771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"/>
          <a:stretch/>
        </p:blipFill>
        <p:spPr bwMode="auto">
          <a:xfrm>
            <a:off x="6224910" y="2163098"/>
            <a:ext cx="2883594" cy="46428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68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Індивідуальний план роботи аспіранта </a:t>
            </a: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899592" y="1206781"/>
            <a:ext cx="240709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СТОРІНКА 16 ІНДИВІДУАЛЬНОГО ПЛАНУ</a:t>
            </a:r>
            <a:endParaRPr lang="uk-UA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145165"/>
            <a:ext cx="3105314" cy="45962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07" y="2038782"/>
            <a:ext cx="3108980" cy="4579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16016" y="1560389"/>
            <a:ext cx="1647215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ЗРАЗОК ЗАПОВНЕННЯ</a:t>
            </a:r>
            <a:endParaRPr lang="uk-UA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1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6872"/>
            <a:ext cx="5904656" cy="315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868144" y="2564904"/>
            <a:ext cx="3168352" cy="332798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 smtClean="0"/>
              <a:t>В </a:t>
            </a:r>
            <a:r>
              <a:rPr lang="ru-RU" sz="1800" dirty="0" err="1" smtClean="0"/>
              <a:t>обґрунтуванні</a:t>
            </a:r>
            <a:r>
              <a:rPr lang="ru-RU" sz="1800" dirty="0" smtClean="0"/>
              <a:t> </a:t>
            </a:r>
            <a:r>
              <a:rPr lang="ru-RU" sz="1800" dirty="0" err="1"/>
              <a:t>вибору</a:t>
            </a:r>
            <a:r>
              <a:rPr lang="ru-RU" sz="1800" dirty="0"/>
              <a:t> </a:t>
            </a:r>
            <a:r>
              <a:rPr lang="ru-RU" sz="1800" dirty="0" smtClean="0"/>
              <a:t>теми </a:t>
            </a:r>
            <a:r>
              <a:rPr lang="ru-RU" sz="1800" dirty="0" err="1" smtClean="0"/>
              <a:t>дисертаційного</a:t>
            </a:r>
            <a:r>
              <a:rPr lang="ru-RU" sz="1800" dirty="0" smtClean="0"/>
              <a:t> </a:t>
            </a:r>
            <a:r>
              <a:rPr lang="ru-RU" sz="1800" dirty="0" err="1" smtClean="0"/>
              <a:t>дослідження</a:t>
            </a:r>
            <a:r>
              <a:rPr lang="ru-RU" sz="1800" dirty="0" smtClean="0"/>
              <a:t> </a:t>
            </a:r>
            <a:r>
              <a:rPr lang="ru-RU" sz="1800" dirty="0" err="1" smtClean="0"/>
              <a:t>потрібно</a:t>
            </a:r>
            <a:r>
              <a:rPr lang="ru-RU" sz="1800" dirty="0" smtClean="0"/>
              <a:t> </a:t>
            </a:r>
            <a:r>
              <a:rPr lang="ru-RU" sz="1800" dirty="0" err="1" smtClean="0"/>
              <a:t>описати</a:t>
            </a:r>
            <a:r>
              <a:rPr lang="ru-RU" sz="1800" dirty="0" smtClean="0"/>
              <a:t> :</a:t>
            </a:r>
          </a:p>
          <a:p>
            <a:r>
              <a:rPr lang="ru-RU" sz="1900" i="1" dirty="0" smtClean="0"/>
              <a:t>Мету роботи,</a:t>
            </a:r>
          </a:p>
          <a:p>
            <a:r>
              <a:rPr lang="ru-RU" sz="1900" i="1" dirty="0" err="1" smtClean="0"/>
              <a:t>актуальність</a:t>
            </a:r>
            <a:r>
              <a:rPr lang="ru-RU" sz="1900" i="1" dirty="0" smtClean="0"/>
              <a:t> </a:t>
            </a:r>
            <a:r>
              <a:rPr lang="ru-RU" sz="1900" i="1" dirty="0"/>
              <a:t>роботи, </a:t>
            </a:r>
            <a:endParaRPr lang="ru-RU" sz="1900" i="1" dirty="0" smtClean="0"/>
          </a:p>
          <a:p>
            <a:r>
              <a:rPr lang="ru-RU" sz="1900" i="1" dirty="0" err="1" smtClean="0"/>
              <a:t>наукову</a:t>
            </a:r>
            <a:r>
              <a:rPr lang="ru-RU" sz="1900" i="1" dirty="0" smtClean="0"/>
              <a:t> новизну,</a:t>
            </a:r>
          </a:p>
          <a:p>
            <a:r>
              <a:rPr lang="ru-RU" sz="1900" i="1" dirty="0" err="1" smtClean="0"/>
              <a:t>практичну</a:t>
            </a:r>
            <a:r>
              <a:rPr lang="ru-RU" sz="1900" i="1" dirty="0" smtClean="0"/>
              <a:t> </a:t>
            </a:r>
            <a:r>
              <a:rPr lang="ru-RU" sz="1900" i="1" dirty="0" err="1" smtClean="0"/>
              <a:t>цінність</a:t>
            </a:r>
            <a:r>
              <a:rPr lang="ru-RU" sz="1900" i="1" dirty="0" smtClean="0"/>
              <a:t>.</a:t>
            </a:r>
            <a:endParaRPr lang="uk-UA" sz="1900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1509" y="509055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Обґрунтування теми дисертаційного дослідження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5620598"/>
            <a:ext cx="2985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Підпис наукового керівника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71800" y="6012204"/>
            <a:ext cx="4047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Підпис завідувача випускової кафедри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74188" y="5373216"/>
            <a:ext cx="6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дата</a:t>
            </a:r>
            <a:endParaRPr lang="uk-UA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4276869" y="4621790"/>
            <a:ext cx="518881" cy="832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795751" y="5137689"/>
            <a:ext cx="208297" cy="316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1547664" y="4678218"/>
            <a:ext cx="720080" cy="942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3419872" y="5149408"/>
            <a:ext cx="576064" cy="943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 flipH="1">
            <a:off x="3692984" y="4431457"/>
            <a:ext cx="217515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rgbClr val="FF0000"/>
                </a:solidFill>
              </a:rPr>
              <a:t>14         жовтня              22</a:t>
            </a:r>
            <a:endParaRPr lang="uk-UA" sz="1500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 flipH="1">
            <a:off x="3855323" y="4872092"/>
            <a:ext cx="217515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rgbClr val="FF0000"/>
                </a:solidFill>
              </a:rPr>
              <a:t>   14         жовтня        22</a:t>
            </a:r>
            <a:endParaRPr lang="uk-UA" sz="1500" dirty="0">
              <a:solidFill>
                <a:srgbClr val="FF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flipH="1">
            <a:off x="6030482" y="1484784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17-18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472292"/>
            <a:ext cx="966931" cy="205926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C:\Users\admin\Downloads\image-removebg-preview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804" y="4872092"/>
            <a:ext cx="644346" cy="265596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16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81807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Методичні рекомендації для опису </a:t>
            </a:r>
            <a:r>
              <a:rPr lang="ru-RU" b="1" dirty="0" err="1" smtClean="0"/>
              <a:t>обґрунтування</a:t>
            </a:r>
            <a:r>
              <a:rPr lang="ru-RU" b="1" dirty="0" smtClean="0"/>
              <a:t> </a:t>
            </a:r>
            <a:r>
              <a:rPr lang="ru-RU" b="1" dirty="0" err="1"/>
              <a:t>вибору</a:t>
            </a:r>
            <a:r>
              <a:rPr lang="ru-RU" b="1" dirty="0"/>
              <a:t> теми </a:t>
            </a:r>
            <a:r>
              <a:rPr lang="ru-RU" b="1" dirty="0" err="1"/>
              <a:t>дисертації</a:t>
            </a:r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516217" y="14259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9-11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95" y="1920135"/>
            <a:ext cx="3425176" cy="39571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995598"/>
            <a:ext cx="3168352" cy="473172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400" y="2495723"/>
            <a:ext cx="2707925" cy="373147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36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978193"/>
            <a:ext cx="5559819" cy="3761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868144" y="2675467"/>
            <a:ext cx="2808312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500" dirty="0"/>
              <a:t>План дисертації </a:t>
            </a:r>
            <a:r>
              <a:rPr lang="uk-UA" sz="1500" dirty="0" smtClean="0"/>
              <a:t>має відповідати основним вимогам </a:t>
            </a:r>
            <a:r>
              <a:rPr lang="uk-UA" sz="1500" dirty="0"/>
              <a:t>оформлення дисертації </a:t>
            </a:r>
            <a:r>
              <a:rPr lang="uk-UA" sz="1500" u="sng" dirty="0"/>
              <a:t>МОН України наказ № 40 від 12.01.2017 року </a:t>
            </a:r>
            <a:r>
              <a:rPr lang="uk-UA" sz="1500" u="sng" dirty="0" smtClean="0"/>
              <a:t>.</a:t>
            </a:r>
          </a:p>
          <a:p>
            <a:pPr marL="0" indent="0">
              <a:buNone/>
            </a:pPr>
            <a:r>
              <a:rPr lang="uk-UA" sz="1500" dirty="0"/>
              <a:t>П</a:t>
            </a:r>
            <a:r>
              <a:rPr lang="uk-UA" sz="1500" dirty="0" smtClean="0"/>
              <a:t>лан </a:t>
            </a:r>
            <a:r>
              <a:rPr lang="uk-UA" sz="1500" dirty="0"/>
              <a:t>складається із назв усіх структурних розділів (4 – 6 залежно від спеціальності) та підрозділів майбутньої дисертації з їх анотованим очікуваним змістом.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/>
              <a:t>План дисертаційної </a:t>
            </a:r>
            <a:r>
              <a:rPr lang="uk-UA" b="1" dirty="0" smtClean="0"/>
              <a:t>роботи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030482" y="1484784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19-20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5877272"/>
            <a:ext cx="1863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Підпис аспіранта</a:t>
            </a:r>
            <a:endParaRPr lang="uk-UA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6300028"/>
            <a:ext cx="2985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Підпис наукового керівника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42140" y="5723964"/>
            <a:ext cx="6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дата</a:t>
            </a:r>
            <a:endParaRPr lang="uk-UA" dirty="0"/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3844821" y="5045127"/>
            <a:ext cx="518881" cy="832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363703" y="5561026"/>
            <a:ext cx="208297" cy="3162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1187624" y="4966042"/>
            <a:ext cx="648072" cy="98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2987824" y="5437232"/>
            <a:ext cx="576064" cy="9438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 flipH="1">
            <a:off x="3380271" y="4760116"/>
            <a:ext cx="217515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solidFill>
                  <a:srgbClr val="FF0000"/>
                </a:solidFill>
              </a:rPr>
              <a:t>14         жовтня               22</a:t>
            </a:r>
            <a:endParaRPr lang="uk-UA" sz="14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3256585" y="5234648"/>
            <a:ext cx="22988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>
                <a:solidFill>
                  <a:srgbClr val="FF0000"/>
                </a:solidFill>
              </a:rPr>
              <a:t>   14            жовтня              22</a:t>
            </a:r>
            <a:endParaRPr lang="uk-UA" sz="1400" dirty="0">
              <a:solidFill>
                <a:srgbClr val="FF0000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60116"/>
            <a:ext cx="966931" cy="205926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 descr="C:\Users\admin\Downloads\image-removebg-preview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145" y="5211437"/>
            <a:ext cx="630350" cy="245945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278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uk-UA" b="1" dirty="0" smtClean="0"/>
              <a:t>Методичні рекомендації для написання</a:t>
            </a:r>
            <a:r>
              <a:rPr lang="ru-RU" b="1" dirty="0" smtClean="0"/>
              <a:t> плану дисертаційної роботи</a:t>
            </a:r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506887" y="1556792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</a:t>
            </a:r>
            <a:r>
              <a:rPr lang="uk-UA" sz="1500" b="1" dirty="0" smtClean="0">
                <a:solidFill>
                  <a:schemeClr val="tx2"/>
                </a:solidFill>
              </a:rPr>
              <a:t>12 </a:t>
            </a:r>
            <a:r>
              <a:rPr lang="uk-UA" sz="1500" dirty="0" smtClean="0">
                <a:solidFill>
                  <a:schemeClr val="tx2"/>
                </a:solidFill>
              </a:rPr>
              <a:t>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0553"/>
            <a:ext cx="4716016" cy="36406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12977"/>
            <a:ext cx="4390812" cy="29523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912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ЗАГАЛЬНИЙ НАВЧАЛЬНИЙ ПЛАН РОБОТИ АСПІРАНТА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645313" y="16288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21-23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1" y="1556792"/>
            <a:ext cx="36703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48472" y="242088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 smtClean="0">
                <a:solidFill>
                  <a:schemeClr val="accent1"/>
                </a:solidFill>
              </a:rPr>
              <a:t>Загальний план роботи складається на ввесь період навчання з урахуванням змісту реалізованої освітньої програми аспірантури, на  яку зарахований аспірант.</a:t>
            </a:r>
            <a:endParaRPr lang="uk-UA" dirty="0">
              <a:solidFill>
                <a:schemeClr val="accen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3645560"/>
            <a:ext cx="4752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Навчальні</a:t>
            </a:r>
            <a:r>
              <a:rPr lang="ru-RU" dirty="0" smtClean="0"/>
              <a:t> </a:t>
            </a:r>
            <a:r>
              <a:rPr lang="ru-RU" dirty="0" err="1" smtClean="0"/>
              <a:t>плани</a:t>
            </a:r>
            <a:r>
              <a:rPr lang="ru-RU" dirty="0" smtClean="0"/>
              <a:t> </a:t>
            </a:r>
            <a:r>
              <a:rPr lang="ru-RU" dirty="0" err="1" smtClean="0"/>
              <a:t>спеціальностей</a:t>
            </a:r>
            <a:r>
              <a:rPr lang="ru-RU" dirty="0" smtClean="0"/>
              <a:t> </a:t>
            </a:r>
            <a:r>
              <a:rPr lang="ru-RU" dirty="0" err="1" smtClean="0"/>
              <a:t>знаходяться</a:t>
            </a:r>
            <a:r>
              <a:rPr lang="ru-RU" dirty="0" smtClean="0"/>
              <a:t> на </a:t>
            </a:r>
            <a:r>
              <a:rPr lang="ru-RU" dirty="0" err="1" smtClean="0"/>
              <a:t>сайті</a:t>
            </a:r>
            <a:r>
              <a:rPr lang="ru-RU" dirty="0" smtClean="0"/>
              <a:t> </a:t>
            </a:r>
            <a:r>
              <a:rPr lang="ru-RU" dirty="0" err="1" smtClean="0"/>
              <a:t>навчально</a:t>
            </a:r>
            <a:r>
              <a:rPr lang="ru-RU" dirty="0" smtClean="0"/>
              <a:t>-методичного </a:t>
            </a:r>
            <a:r>
              <a:rPr lang="ru-RU" dirty="0" err="1" smtClean="0"/>
              <a:t>відділу</a:t>
            </a:r>
            <a:r>
              <a:rPr lang="ru-RU" dirty="0" smtClean="0"/>
              <a:t>. </a:t>
            </a:r>
            <a:r>
              <a:rPr lang="ru-RU" dirty="0" err="1"/>
              <a:t>Д</a:t>
            </a:r>
            <a:r>
              <a:rPr lang="ru-RU" dirty="0" err="1" smtClean="0"/>
              <a:t>оступні</a:t>
            </a:r>
            <a:r>
              <a:rPr lang="ru-RU" dirty="0" smtClean="0"/>
              <a:t> за </a:t>
            </a:r>
            <a:r>
              <a:rPr lang="ru-RU" dirty="0" err="1" smtClean="0">
                <a:hlinkClick r:id="rId3"/>
              </a:rPr>
              <a:t>посиланням</a:t>
            </a:r>
            <a:r>
              <a:rPr lang="ru-RU" dirty="0" smtClean="0"/>
              <a:t>: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3316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05287"/>
            <a:ext cx="7128792" cy="3788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650512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Розміщення навчальних планів на сайті </a:t>
            </a:r>
            <a:r>
              <a:rPr lang="uk-UA" b="1" dirty="0" smtClean="0"/>
              <a:t>навчально-методичного відділу</a:t>
            </a:r>
            <a:endParaRPr lang="uk-UA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59632" y="2305287"/>
            <a:ext cx="100811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4091279"/>
            <a:ext cx="115212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3879506" y="4753559"/>
            <a:ext cx="115212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5031634" y="5761671"/>
            <a:ext cx="115212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979712" y="2521311"/>
            <a:ext cx="1944216" cy="13681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499992" y="4307303"/>
            <a:ext cx="72008" cy="446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932040" y="4969583"/>
            <a:ext cx="792088" cy="7920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884368" y="6381328"/>
            <a:ext cx="108012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00192" y="6165304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продовження</a:t>
            </a:r>
            <a:endParaRPr lang="uk-U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62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7"/>
          <a:stretch/>
        </p:blipFill>
        <p:spPr bwMode="auto">
          <a:xfrm>
            <a:off x="611560" y="1878575"/>
            <a:ext cx="6336704" cy="4294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4176"/>
          </a:xfrm>
        </p:spPr>
        <p:txBody>
          <a:bodyPr>
            <a:normAutofit/>
          </a:bodyPr>
          <a:lstStyle/>
          <a:p>
            <a:r>
              <a:rPr lang="uk-UA" sz="3800" dirty="0" smtClean="0"/>
              <a:t>Розміщення навчальних планів на сайті </a:t>
            </a:r>
            <a:r>
              <a:rPr lang="uk-UA" sz="3800" b="1" dirty="0" smtClean="0"/>
              <a:t>навчально-методичного відділу</a:t>
            </a:r>
            <a:endParaRPr lang="uk-UA" sz="3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878575"/>
            <a:ext cx="1368152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755576" y="4150821"/>
            <a:ext cx="115212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3645024"/>
            <a:ext cx="115212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7884368" y="6525344"/>
            <a:ext cx="108012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092280" y="592648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продовження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6"/>
          <a:stretch/>
        </p:blipFill>
        <p:spPr bwMode="auto">
          <a:xfrm>
            <a:off x="4557903" y="4034938"/>
            <a:ext cx="2318353" cy="277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" t="-11206" r="-2581" b="83181"/>
          <a:stretch/>
        </p:blipFill>
        <p:spPr bwMode="auto">
          <a:xfrm>
            <a:off x="611560" y="5732407"/>
            <a:ext cx="3168352" cy="108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564950" y="5208133"/>
            <a:ext cx="1879257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380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4176"/>
          </a:xfrm>
        </p:spPr>
        <p:txBody>
          <a:bodyPr>
            <a:normAutofit/>
          </a:bodyPr>
          <a:lstStyle/>
          <a:p>
            <a:r>
              <a:rPr lang="uk-UA" sz="3800" dirty="0" smtClean="0"/>
              <a:t>Розміщення навчальних планів на сайті </a:t>
            </a:r>
            <a:r>
              <a:rPr lang="uk-UA" sz="3800" b="1" dirty="0" smtClean="0"/>
              <a:t>навчально-методичного відділу</a:t>
            </a:r>
            <a:endParaRPr lang="uk-UA" sz="38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6276799" cy="436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55576" y="3861048"/>
            <a:ext cx="230425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683568" y="4293096"/>
            <a:ext cx="10801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899592" y="4077072"/>
            <a:ext cx="0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763688" y="4401108"/>
            <a:ext cx="1440160" cy="28454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0"/>
          <a:stretch/>
        </p:blipFill>
        <p:spPr bwMode="auto">
          <a:xfrm>
            <a:off x="2771800" y="4435828"/>
            <a:ext cx="6372200" cy="1074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97" y="5445224"/>
            <a:ext cx="6302829" cy="67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932040" y="5484714"/>
            <a:ext cx="2280926" cy="882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342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ЗАГАЛЬНИЙ НАВЧАЛЬНИЙ ПЛАН РОБОТИ АСПІРАНТА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645313" y="16288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21-23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53" y="1786108"/>
            <a:ext cx="3587874" cy="50473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32039" y="2747154"/>
            <a:ext cx="39992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chemeClr val="accent1"/>
                </a:solidFill>
              </a:rPr>
              <a:t>Відповідно</a:t>
            </a:r>
            <a:r>
              <a:rPr lang="ru-RU" dirty="0" smtClean="0">
                <a:solidFill>
                  <a:schemeClr val="accent1"/>
                </a:solidFill>
              </a:rPr>
              <a:t> до </a:t>
            </a:r>
            <a:r>
              <a:rPr lang="ru-RU" dirty="0" err="1" smtClean="0">
                <a:solidFill>
                  <a:schemeClr val="accent1"/>
                </a:solidFill>
              </a:rPr>
              <a:t>навчального</a:t>
            </a:r>
            <a:r>
              <a:rPr lang="ru-RU" dirty="0" smtClean="0">
                <a:solidFill>
                  <a:schemeClr val="accent1"/>
                </a:solidFill>
              </a:rPr>
              <a:t> плану, той, </a:t>
            </a:r>
            <a:r>
              <a:rPr lang="ru-RU" dirty="0" err="1" smtClean="0">
                <a:solidFill>
                  <a:schemeClr val="accent1"/>
                </a:solidFill>
              </a:rPr>
              <a:t>хто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навчається</a:t>
            </a:r>
            <a:r>
              <a:rPr lang="ru-RU" dirty="0" smtClean="0">
                <a:solidFill>
                  <a:schemeClr val="accent1"/>
                </a:solidFill>
              </a:rPr>
              <a:t>, </a:t>
            </a:r>
            <a:r>
              <a:rPr lang="ru-RU" dirty="0" err="1" smtClean="0">
                <a:solidFill>
                  <a:schemeClr val="accent1"/>
                </a:solidFill>
              </a:rPr>
              <a:t>заповнює</a:t>
            </a:r>
            <a:r>
              <a:rPr lang="ru-RU" dirty="0" smtClean="0">
                <a:solidFill>
                  <a:schemeClr val="accent1"/>
                </a:solidFill>
              </a:rPr>
              <a:t> блок «</a:t>
            </a:r>
            <a:r>
              <a:rPr lang="ru-RU" dirty="0" err="1" smtClean="0">
                <a:solidFill>
                  <a:schemeClr val="accent1"/>
                </a:solidFill>
              </a:rPr>
              <a:t>Термін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виконання</a:t>
            </a:r>
            <a:r>
              <a:rPr lang="ru-RU" dirty="0" smtClean="0">
                <a:solidFill>
                  <a:schemeClr val="accent1"/>
                </a:solidFill>
              </a:rPr>
              <a:t> та</a:t>
            </a:r>
          </a:p>
          <a:p>
            <a:r>
              <a:rPr lang="ru-RU" dirty="0" smtClean="0">
                <a:solidFill>
                  <a:schemeClr val="accent1"/>
                </a:solidFill>
              </a:rPr>
              <a:t> форма </a:t>
            </a:r>
            <a:r>
              <a:rPr lang="ru-RU" dirty="0" err="1" smtClean="0">
                <a:solidFill>
                  <a:schemeClr val="accent1"/>
                </a:solidFill>
              </a:rPr>
              <a:t>звітності</a:t>
            </a:r>
            <a:r>
              <a:rPr lang="ru-RU" dirty="0" smtClean="0">
                <a:solidFill>
                  <a:schemeClr val="accent1"/>
                </a:solidFill>
              </a:rPr>
              <a:t>» для </a:t>
            </a:r>
            <a:r>
              <a:rPr lang="ru-RU" dirty="0" err="1" smtClean="0">
                <a:solidFill>
                  <a:schemeClr val="accent1"/>
                </a:solidFill>
              </a:rPr>
              <a:t>кожної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дисципліни</a:t>
            </a:r>
            <a:r>
              <a:rPr lang="ru-RU" dirty="0" smtClean="0">
                <a:solidFill>
                  <a:schemeClr val="accent1"/>
                </a:solidFill>
              </a:rPr>
              <a:t>, практики та кожного виду </a:t>
            </a:r>
            <a:r>
              <a:rPr lang="ru-RU" dirty="0" err="1" smtClean="0">
                <a:solidFill>
                  <a:schemeClr val="accent1"/>
                </a:solidFill>
              </a:rPr>
              <a:t>робіт</a:t>
            </a:r>
            <a:r>
              <a:rPr lang="ru-RU" dirty="0" smtClean="0">
                <a:solidFill>
                  <a:schemeClr val="accent1"/>
                </a:solidFill>
              </a:rPr>
              <a:t>.</a:t>
            </a:r>
            <a:endParaRPr lang="uk-UA" dirty="0">
              <a:solidFill>
                <a:schemeClr val="accent1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3166727" y="3526658"/>
            <a:ext cx="1800200" cy="1953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3851920" y="3721975"/>
            <a:ext cx="1224136" cy="5025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0"/>
          <a:stretch/>
        </p:blipFill>
        <p:spPr bwMode="auto">
          <a:xfrm>
            <a:off x="478953" y="1470991"/>
            <a:ext cx="3587874" cy="363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979712" y="1786108"/>
            <a:ext cx="1440160" cy="1373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Прямоугольник 14"/>
          <p:cNvSpPr/>
          <p:nvPr/>
        </p:nvSpPr>
        <p:spPr>
          <a:xfrm>
            <a:off x="5144635" y="5468442"/>
            <a:ext cx="1863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Підпис аспіранта</a:t>
            </a:r>
            <a:endParaRPr lang="uk-UA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73125" y="6419370"/>
            <a:ext cx="2985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Підпис наукового керівника</a:t>
            </a:r>
            <a:endParaRPr lang="uk-UA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610476" y="6034351"/>
            <a:ext cx="643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дата</a:t>
            </a:r>
            <a:endParaRPr lang="uk-UA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 flipV="1">
            <a:off x="2392187" y="6550033"/>
            <a:ext cx="2914718" cy="1080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 flipH="1">
            <a:off x="2803168" y="6180701"/>
            <a:ext cx="1912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 smtClean="0">
                <a:solidFill>
                  <a:srgbClr val="FF0000"/>
                </a:solidFill>
              </a:rPr>
              <a:t> 22     09         22</a:t>
            </a:r>
            <a:endParaRPr lang="uk-UA" sz="1200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2845158" y="6381328"/>
            <a:ext cx="194286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000" dirty="0" smtClean="0">
                <a:solidFill>
                  <a:srgbClr val="FF0000"/>
                </a:solidFill>
              </a:rPr>
              <a:t> 22     09            22</a:t>
            </a:r>
            <a:endParaRPr lang="uk-UA" sz="1000" dirty="0">
              <a:solidFill>
                <a:srgbClr val="FF0000"/>
              </a:solidFill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134" y="6219017"/>
            <a:ext cx="483467" cy="10296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 descr="C:\Users\admin\Downloads\image-removebg-preview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010" y="6488547"/>
            <a:ext cx="315176" cy="122973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 стрелкой 13"/>
          <p:cNvCxnSpPr>
            <a:stCxn id="17" idx="1"/>
          </p:cNvCxnSpPr>
          <p:nvPr/>
        </p:nvCxnSpPr>
        <p:spPr>
          <a:xfrm flipH="1">
            <a:off x="3849546" y="6219017"/>
            <a:ext cx="760930" cy="100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7" idx="1"/>
          </p:cNvCxnSpPr>
          <p:nvPr/>
        </p:nvCxnSpPr>
        <p:spPr>
          <a:xfrm flipH="1">
            <a:off x="3851920" y="6219017"/>
            <a:ext cx="758556" cy="331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5" idx="1"/>
          </p:cNvCxnSpPr>
          <p:nvPr/>
        </p:nvCxnSpPr>
        <p:spPr>
          <a:xfrm flipH="1">
            <a:off x="2392187" y="5653108"/>
            <a:ext cx="2752448" cy="5659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08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4176"/>
          </a:xfrm>
        </p:spPr>
        <p:txBody>
          <a:bodyPr>
            <a:normAutofit/>
          </a:bodyPr>
          <a:lstStyle/>
          <a:p>
            <a:r>
              <a:rPr lang="uk-UA" sz="3800" dirty="0" smtClean="0"/>
              <a:t>Розміщення навчальних планів на сайті </a:t>
            </a:r>
            <a:r>
              <a:rPr lang="uk-UA" sz="3800" b="1" dirty="0" smtClean="0"/>
              <a:t>навчально-методичного відділу</a:t>
            </a:r>
            <a:endParaRPr lang="uk-UA" sz="38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6276799" cy="436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55576" y="3861048"/>
            <a:ext cx="230425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Прямоугольник 13"/>
          <p:cNvSpPr/>
          <p:nvPr/>
        </p:nvSpPr>
        <p:spPr>
          <a:xfrm>
            <a:off x="683568" y="4293096"/>
            <a:ext cx="10801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899592" y="4077072"/>
            <a:ext cx="0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469" y="5187409"/>
            <a:ext cx="6346026" cy="1265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>
            <a:off x="1763688" y="4401108"/>
            <a:ext cx="1440160" cy="28454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0"/>
          <a:stretch/>
        </p:blipFill>
        <p:spPr bwMode="auto">
          <a:xfrm>
            <a:off x="2699792" y="4149080"/>
            <a:ext cx="6372200" cy="1074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4883362" y="5157192"/>
            <a:ext cx="2280926" cy="1765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18516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/>
              <a:t>Приклад заповненого навчального плану роботи аспіранта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645313" y="16288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21-23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9"/>
          <a:stretch/>
        </p:blipFill>
        <p:spPr bwMode="auto">
          <a:xfrm>
            <a:off x="35496" y="2182798"/>
            <a:ext cx="2880320" cy="44308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10487"/>
            <a:ext cx="3024708" cy="44308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" t="1678"/>
          <a:stretch/>
        </p:blipFill>
        <p:spPr bwMode="auto">
          <a:xfrm>
            <a:off x="5796136" y="2822396"/>
            <a:ext cx="3242122" cy="3407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889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40138" y="2675467"/>
            <a:ext cx="3103862" cy="345069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uk-UA" dirty="0" smtClean="0"/>
              <a:t>Навчальні плани </a:t>
            </a:r>
            <a:r>
              <a:rPr lang="uk-UA" dirty="0"/>
              <a:t>на навчальний рік відрізняються від загального плану ступенем деталізації, більш докладним описом обсягу та змісту планованих видів роботи, а також наявністю відомостей про виконання</a:t>
            </a:r>
            <a:r>
              <a:rPr lang="uk-UA" dirty="0" smtClean="0"/>
              <a:t>. Навчальний план </a:t>
            </a:r>
            <a:r>
              <a:rPr lang="uk-UA" dirty="0"/>
              <a:t>1-го </a:t>
            </a:r>
            <a:r>
              <a:rPr lang="uk-UA" dirty="0" smtClean="0"/>
              <a:t>півріччя (і т.д.) необхідно </a:t>
            </a:r>
            <a:r>
              <a:rPr lang="uk-UA" dirty="0"/>
              <a:t>заповнити та надати один екземпляр індивідуального плану роботи аспіранта у відділ аспірантури та докторантури, а другий – на </a:t>
            </a:r>
            <a:r>
              <a:rPr lang="uk-UA" dirty="0" smtClean="0"/>
              <a:t>кафедру.</a:t>
            </a: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8002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Навчальний</a:t>
            </a:r>
            <a:r>
              <a:rPr lang="ru-RU" dirty="0"/>
              <a:t> план І </a:t>
            </a:r>
            <a:r>
              <a:rPr lang="ru-RU" dirty="0" err="1"/>
              <a:t>півріччя</a:t>
            </a:r>
            <a:r>
              <a:rPr lang="ru-RU" dirty="0"/>
              <a:t> </a:t>
            </a:r>
            <a:r>
              <a:rPr lang="ru-RU" dirty="0" err="1"/>
              <a:t>першого</a:t>
            </a:r>
            <a:r>
              <a:rPr lang="ru-RU" dirty="0"/>
              <a:t> </a:t>
            </a:r>
            <a:r>
              <a:rPr lang="ru-RU" dirty="0" err="1"/>
              <a:t>навчального</a:t>
            </a:r>
            <a:r>
              <a:rPr lang="ru-RU" dirty="0"/>
              <a:t> року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аспіранта</a:t>
            </a:r>
            <a:endParaRPr lang="uk-U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82798"/>
            <a:ext cx="5860626" cy="3766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 flipH="1">
            <a:off x="6645313" y="16288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</a:t>
            </a:r>
            <a:r>
              <a:rPr lang="uk-UA" sz="1500" b="1" dirty="0" smtClean="0">
                <a:solidFill>
                  <a:schemeClr val="tx2"/>
                </a:solidFill>
              </a:rPr>
              <a:t>24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3383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800200"/>
          </a:xfrm>
        </p:spPr>
        <p:txBody>
          <a:bodyPr>
            <a:noAutofit/>
          </a:bodyPr>
          <a:lstStyle/>
          <a:p>
            <a:r>
              <a:rPr lang="ru-RU" sz="3500" dirty="0" smtClean="0"/>
              <a:t>Приклад </a:t>
            </a:r>
            <a:r>
              <a:rPr lang="ru-RU" sz="3500" dirty="0" err="1" smtClean="0"/>
              <a:t>заповнення</a:t>
            </a:r>
            <a:r>
              <a:rPr lang="ru-RU" sz="3500" dirty="0" smtClean="0"/>
              <a:t> </a:t>
            </a:r>
            <a:r>
              <a:rPr lang="ru-RU" sz="3500" dirty="0" err="1" smtClean="0"/>
              <a:t>навчального</a:t>
            </a:r>
            <a:r>
              <a:rPr lang="ru-RU" sz="3500" dirty="0" smtClean="0"/>
              <a:t> плану за </a:t>
            </a:r>
            <a:r>
              <a:rPr lang="ru-RU" sz="3500" dirty="0"/>
              <a:t>І </a:t>
            </a:r>
            <a:r>
              <a:rPr lang="ru-RU" sz="3500" dirty="0" err="1"/>
              <a:t>півріччя</a:t>
            </a:r>
            <a:r>
              <a:rPr lang="ru-RU" sz="3500" dirty="0"/>
              <a:t> </a:t>
            </a:r>
            <a:r>
              <a:rPr lang="ru-RU" sz="3500" dirty="0" err="1"/>
              <a:t>першого</a:t>
            </a:r>
            <a:r>
              <a:rPr lang="ru-RU" sz="3500" dirty="0"/>
              <a:t> </a:t>
            </a:r>
            <a:r>
              <a:rPr lang="ru-RU" sz="3500" dirty="0" err="1"/>
              <a:t>навчального</a:t>
            </a:r>
            <a:r>
              <a:rPr lang="ru-RU" sz="3500" dirty="0"/>
              <a:t> року </a:t>
            </a:r>
            <a:r>
              <a:rPr lang="ru-RU" sz="3500" dirty="0" err="1"/>
              <a:t>підготовки</a:t>
            </a:r>
            <a:r>
              <a:rPr lang="ru-RU" sz="3500" dirty="0"/>
              <a:t> </a:t>
            </a:r>
            <a:r>
              <a:rPr lang="ru-RU" sz="3500" dirty="0" err="1"/>
              <a:t>аспіранта</a:t>
            </a:r>
            <a:endParaRPr lang="uk-UA" sz="3500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804248" y="1772816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</a:t>
            </a:r>
            <a:r>
              <a:rPr lang="uk-UA" sz="1500" b="1" dirty="0" smtClean="0">
                <a:solidFill>
                  <a:schemeClr val="tx2"/>
                </a:solidFill>
              </a:rPr>
              <a:t>24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60426"/>
            <a:ext cx="66675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49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492896"/>
            <a:ext cx="8496944" cy="3960440"/>
          </a:xfrm>
        </p:spPr>
        <p:txBody>
          <a:bodyPr>
            <a:normAutofit/>
          </a:bodyPr>
          <a:lstStyle/>
          <a:p>
            <a:r>
              <a:rPr lang="uk-UA" dirty="0"/>
              <a:t>Перед </a:t>
            </a:r>
            <a:r>
              <a:rPr lang="uk-UA" dirty="0" smtClean="0"/>
              <a:t>атестацією аспірант забирає </a:t>
            </a:r>
            <a:r>
              <a:rPr lang="uk-UA" dirty="0"/>
              <a:t>обидва екземпляри індивідуального плану роботи аспіранта та заповнює результати виконаних робіт та </a:t>
            </a:r>
            <a:r>
              <a:rPr lang="uk-UA" dirty="0" smtClean="0"/>
              <a:t>атестації за певне півріччя. Після </a:t>
            </a:r>
            <a:r>
              <a:rPr lang="uk-UA" dirty="0"/>
              <a:t>проходження </a:t>
            </a:r>
            <a:r>
              <a:rPr lang="uk-UA" dirty="0" smtClean="0"/>
              <a:t>атестації </a:t>
            </a:r>
            <a:r>
              <a:rPr lang="uk-UA" dirty="0"/>
              <a:t>аспірант подає розгорнутий звіт про виконану роботу та робочий план наступного </a:t>
            </a:r>
            <a:r>
              <a:rPr lang="uk-UA" dirty="0" smtClean="0"/>
              <a:t>півріччя навчального </a:t>
            </a:r>
            <a:r>
              <a:rPr lang="uk-UA" dirty="0"/>
              <a:t>року. Індивідуальний план роботи аспіранта здається </a:t>
            </a:r>
            <a:r>
              <a:rPr lang="uk-UA" b="1" u="sng" dirty="0" smtClean="0"/>
              <a:t>до </a:t>
            </a:r>
            <a:r>
              <a:rPr lang="uk-UA" b="1" u="sng" dirty="0"/>
              <a:t>відділу аспірантури та </a:t>
            </a:r>
            <a:r>
              <a:rPr lang="uk-UA" b="1" u="sng" dirty="0" smtClean="0"/>
              <a:t>докторантури.</a:t>
            </a:r>
            <a:endParaRPr lang="uk-UA" b="1" u="sng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Атестація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5390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28274"/>
          </a:xfrm>
        </p:spPr>
        <p:txBody>
          <a:bodyPr>
            <a:normAutofit fontScale="90000"/>
          </a:bodyPr>
          <a:lstStyle/>
          <a:p>
            <a:pPr indent="2686050" algn="l"/>
            <a:r>
              <a:rPr lang="uk-UA" dirty="0" smtClean="0"/>
              <a:t>Атестація</a:t>
            </a:r>
            <a:br>
              <a:rPr lang="uk-UA" dirty="0" smtClean="0"/>
            </a:br>
            <a:r>
              <a:rPr lang="uk-UA" sz="3200" dirty="0" smtClean="0"/>
              <a:t>Після </a:t>
            </a:r>
            <a:r>
              <a:rPr lang="uk-UA" sz="3200" dirty="0"/>
              <a:t>закінчення І півріччя першого навчального року аспірантської підготовки</a:t>
            </a:r>
            <a:br>
              <a:rPr lang="uk-UA" sz="3200" dirty="0"/>
            </a:br>
            <a:endParaRPr lang="uk-UA" sz="3200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516216" y="1196752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25-26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10" y="1866602"/>
            <a:ext cx="3435350" cy="4959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79302"/>
            <a:ext cx="3397250" cy="494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495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-171400"/>
            <a:ext cx="8229600" cy="1938544"/>
          </a:xfrm>
        </p:spPr>
        <p:txBody>
          <a:bodyPr>
            <a:normAutofit/>
          </a:bodyPr>
          <a:lstStyle/>
          <a:p>
            <a:r>
              <a:rPr lang="uk-UA" sz="3600" b="1" dirty="0"/>
              <a:t>Навчальний план ІІ півріччя першого навчального року підготовки аспіранта</a:t>
            </a:r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804248" y="1351801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27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7104658" cy="449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4558" y="302248"/>
            <a:ext cx="8579296" cy="1224136"/>
          </a:xfrm>
        </p:spPr>
        <p:txBody>
          <a:bodyPr>
            <a:noAutofit/>
          </a:bodyPr>
          <a:lstStyle/>
          <a:p>
            <a:r>
              <a:rPr lang="uk-UA" sz="3400" dirty="0"/>
              <a:t/>
            </a:r>
            <a:br>
              <a:rPr lang="uk-UA" sz="3400" dirty="0"/>
            </a:br>
            <a:r>
              <a:rPr lang="uk-UA" sz="3400" b="1" dirty="0" smtClean="0"/>
              <a:t>АТЕСТАЦІЯ</a:t>
            </a:r>
            <a:r>
              <a:rPr lang="uk-UA" sz="3400" dirty="0" smtClean="0"/>
              <a:t> </a:t>
            </a:r>
            <a:br>
              <a:rPr lang="uk-UA" sz="3400" dirty="0" smtClean="0"/>
            </a:br>
            <a:r>
              <a:rPr lang="uk-UA" sz="3400" dirty="0" smtClean="0"/>
              <a:t>Після </a:t>
            </a:r>
            <a:r>
              <a:rPr lang="uk-UA" sz="3400" dirty="0"/>
              <a:t>закінчення ІІ півріччя першого навчального року аспірантської підготовки</a:t>
            </a:r>
            <a:br>
              <a:rPr lang="uk-UA" sz="3400" dirty="0"/>
            </a:br>
            <a:endParaRPr lang="uk-UA" sz="34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46" y="1825868"/>
            <a:ext cx="3448050" cy="4838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 flipH="1">
            <a:off x="6732240" y="16288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28-29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810" y="2182798"/>
            <a:ext cx="3468179" cy="4409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300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-171400"/>
            <a:ext cx="8229600" cy="1938544"/>
          </a:xfrm>
        </p:spPr>
        <p:txBody>
          <a:bodyPr>
            <a:normAutofit/>
          </a:bodyPr>
          <a:lstStyle/>
          <a:p>
            <a:r>
              <a:rPr lang="uk-UA" sz="3600" b="1" dirty="0"/>
              <a:t>Навчальний план І півріччя другого навчального року підготовки аспіранта</a:t>
            </a:r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804248" y="1351801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30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26722"/>
            <a:ext cx="6787336" cy="462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95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4558" y="302248"/>
            <a:ext cx="8579296" cy="1224136"/>
          </a:xfrm>
        </p:spPr>
        <p:txBody>
          <a:bodyPr>
            <a:noAutofit/>
          </a:bodyPr>
          <a:lstStyle/>
          <a:p>
            <a:r>
              <a:rPr lang="uk-UA" sz="3400" dirty="0" smtClean="0"/>
              <a:t/>
            </a:r>
            <a:br>
              <a:rPr lang="uk-UA" sz="3400" dirty="0" smtClean="0"/>
            </a:br>
            <a:r>
              <a:rPr lang="uk-UA" sz="3400" b="1" dirty="0" smtClean="0"/>
              <a:t>АТЕСТАЦІЯ</a:t>
            </a:r>
            <a:r>
              <a:rPr lang="uk-UA" sz="3400" dirty="0" smtClean="0"/>
              <a:t> </a:t>
            </a:r>
            <a:br>
              <a:rPr lang="uk-UA" sz="3400" dirty="0" smtClean="0"/>
            </a:br>
            <a:r>
              <a:rPr lang="ru-RU" sz="3400" dirty="0" err="1"/>
              <a:t>Після</a:t>
            </a:r>
            <a:r>
              <a:rPr lang="ru-RU" sz="3400" dirty="0"/>
              <a:t> </a:t>
            </a:r>
            <a:r>
              <a:rPr lang="ru-RU" sz="3400" dirty="0" err="1"/>
              <a:t>закінчення</a:t>
            </a:r>
            <a:r>
              <a:rPr lang="ru-RU" sz="3400" dirty="0"/>
              <a:t> І </a:t>
            </a:r>
            <a:r>
              <a:rPr lang="ru-RU" sz="3400" dirty="0" err="1"/>
              <a:t>півріччя</a:t>
            </a:r>
            <a:r>
              <a:rPr lang="ru-RU" sz="3400" dirty="0"/>
              <a:t> другого </a:t>
            </a:r>
            <a:r>
              <a:rPr lang="ru-RU" sz="3400" dirty="0" err="1"/>
              <a:t>навчального</a:t>
            </a:r>
            <a:r>
              <a:rPr lang="ru-RU" sz="3400" dirty="0"/>
              <a:t> року </a:t>
            </a:r>
            <a:r>
              <a:rPr lang="ru-RU" sz="3400" dirty="0" err="1"/>
              <a:t>аспірантської</a:t>
            </a:r>
            <a:r>
              <a:rPr lang="ru-RU" sz="3400" dirty="0"/>
              <a:t> </a:t>
            </a:r>
            <a:r>
              <a:rPr lang="ru-RU" sz="3400" dirty="0" err="1"/>
              <a:t>підготовки</a:t>
            </a:r>
            <a:r>
              <a:rPr lang="uk-UA" sz="3400" dirty="0" smtClean="0"/>
              <a:t/>
            </a:r>
            <a:br>
              <a:rPr lang="uk-UA" sz="3400" dirty="0" smtClean="0"/>
            </a:br>
            <a:endParaRPr lang="uk-UA" sz="3400" dirty="0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6732240" y="16288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31-32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44" y="1832308"/>
            <a:ext cx="3454400" cy="485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639" y="2182798"/>
            <a:ext cx="3204673" cy="43317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64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-171400"/>
            <a:ext cx="8229600" cy="1938544"/>
          </a:xfrm>
        </p:spPr>
        <p:txBody>
          <a:bodyPr>
            <a:normAutofit/>
          </a:bodyPr>
          <a:lstStyle/>
          <a:p>
            <a:r>
              <a:rPr lang="ru-RU" sz="3600" b="1" dirty="0" err="1"/>
              <a:t>Навчальний</a:t>
            </a:r>
            <a:r>
              <a:rPr lang="ru-RU" sz="3600" b="1" dirty="0"/>
              <a:t> план ІІ </a:t>
            </a:r>
            <a:r>
              <a:rPr lang="ru-RU" sz="3600" b="1" dirty="0" err="1"/>
              <a:t>півріччя</a:t>
            </a:r>
            <a:r>
              <a:rPr lang="ru-RU" sz="3600" b="1" dirty="0"/>
              <a:t> другого </a:t>
            </a:r>
            <a:r>
              <a:rPr lang="ru-RU" sz="3600" b="1" dirty="0" err="1"/>
              <a:t>навчального</a:t>
            </a:r>
            <a:r>
              <a:rPr lang="ru-RU" sz="3600" b="1" dirty="0"/>
              <a:t> року </a:t>
            </a:r>
            <a:r>
              <a:rPr lang="ru-RU" sz="3600" b="1" dirty="0" err="1"/>
              <a:t>підготовки</a:t>
            </a:r>
            <a:r>
              <a:rPr lang="ru-RU" sz="3600" b="1" dirty="0"/>
              <a:t> </a:t>
            </a:r>
            <a:r>
              <a:rPr lang="ru-RU" sz="3600" b="1" dirty="0" err="1"/>
              <a:t>аспіранта</a:t>
            </a:r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804248" y="1351801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33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05799"/>
            <a:ext cx="7604888" cy="4854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450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5893" y="116632"/>
            <a:ext cx="8579296" cy="1224136"/>
          </a:xfrm>
        </p:spPr>
        <p:txBody>
          <a:bodyPr>
            <a:noAutofit/>
          </a:bodyPr>
          <a:lstStyle/>
          <a:p>
            <a:r>
              <a:rPr lang="uk-UA" sz="3400" dirty="0" smtClean="0"/>
              <a:t/>
            </a:r>
            <a:br>
              <a:rPr lang="uk-UA" sz="3400" dirty="0" smtClean="0"/>
            </a:br>
            <a:r>
              <a:rPr lang="uk-UA" sz="3400" b="1" dirty="0" smtClean="0"/>
              <a:t>АТЕСТАЦІЯ</a:t>
            </a:r>
            <a:r>
              <a:rPr lang="uk-UA" sz="3400" dirty="0" smtClean="0"/>
              <a:t> </a:t>
            </a:r>
            <a:br>
              <a:rPr lang="uk-UA" sz="3400" dirty="0" smtClean="0"/>
            </a:br>
            <a:r>
              <a:rPr lang="ru-RU" sz="3400" dirty="0" err="1"/>
              <a:t>Після</a:t>
            </a:r>
            <a:r>
              <a:rPr lang="ru-RU" sz="3400" dirty="0"/>
              <a:t> </a:t>
            </a:r>
            <a:r>
              <a:rPr lang="ru-RU" sz="3400" dirty="0" err="1"/>
              <a:t>закінчення</a:t>
            </a:r>
            <a:r>
              <a:rPr lang="ru-RU" sz="3400" dirty="0"/>
              <a:t> ІІ </a:t>
            </a:r>
            <a:r>
              <a:rPr lang="ru-RU" sz="3400" dirty="0" err="1"/>
              <a:t>півріччя</a:t>
            </a:r>
            <a:r>
              <a:rPr lang="ru-RU" sz="3400" dirty="0"/>
              <a:t> другого </a:t>
            </a:r>
            <a:r>
              <a:rPr lang="ru-RU" sz="3400" dirty="0" err="1"/>
              <a:t>навчального</a:t>
            </a:r>
            <a:r>
              <a:rPr lang="ru-RU" sz="3400" dirty="0"/>
              <a:t> року </a:t>
            </a:r>
            <a:r>
              <a:rPr lang="ru-RU" sz="3400" dirty="0" err="1"/>
              <a:t>аспірантської</a:t>
            </a:r>
            <a:r>
              <a:rPr lang="ru-RU" sz="3400" dirty="0"/>
              <a:t> </a:t>
            </a:r>
            <a:r>
              <a:rPr lang="ru-RU" sz="3400" dirty="0" err="1"/>
              <a:t>підготовки</a:t>
            </a:r>
            <a:endParaRPr lang="uk-UA" sz="3400" dirty="0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6804248" y="1700808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34-35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78" y="1944531"/>
            <a:ext cx="3359150" cy="4794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254806"/>
            <a:ext cx="3312368" cy="4339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57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-171400"/>
            <a:ext cx="8229600" cy="1938544"/>
          </a:xfrm>
        </p:spPr>
        <p:txBody>
          <a:bodyPr>
            <a:normAutofit/>
          </a:bodyPr>
          <a:lstStyle/>
          <a:p>
            <a:r>
              <a:rPr lang="uk-UA" sz="3600" b="1" dirty="0"/>
              <a:t>Навчальний план І півріччя третього навчального року підготовки аспіранта</a:t>
            </a:r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804248" y="1351801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36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28" y="1988840"/>
            <a:ext cx="6822696" cy="442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35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4558" y="302248"/>
            <a:ext cx="8579296" cy="1224136"/>
          </a:xfrm>
        </p:spPr>
        <p:txBody>
          <a:bodyPr>
            <a:noAutofit/>
          </a:bodyPr>
          <a:lstStyle/>
          <a:p>
            <a:r>
              <a:rPr lang="uk-UA" sz="3300" dirty="0" smtClean="0"/>
              <a:t/>
            </a:r>
            <a:br>
              <a:rPr lang="uk-UA" sz="3300" dirty="0" smtClean="0"/>
            </a:br>
            <a:r>
              <a:rPr lang="uk-UA" sz="3300" b="1" dirty="0" smtClean="0"/>
              <a:t>АТЕСТАЦІЯ</a:t>
            </a:r>
            <a:r>
              <a:rPr lang="uk-UA" sz="3300" dirty="0" smtClean="0"/>
              <a:t> </a:t>
            </a:r>
            <a:br>
              <a:rPr lang="uk-UA" sz="3300" dirty="0" smtClean="0"/>
            </a:br>
            <a:r>
              <a:rPr lang="ru-RU" sz="3300" dirty="0" err="1"/>
              <a:t>Після</a:t>
            </a:r>
            <a:r>
              <a:rPr lang="ru-RU" sz="3300" dirty="0"/>
              <a:t> </a:t>
            </a:r>
            <a:r>
              <a:rPr lang="ru-RU" sz="3300" dirty="0" err="1"/>
              <a:t>закінчення</a:t>
            </a:r>
            <a:r>
              <a:rPr lang="ru-RU" sz="3300" dirty="0"/>
              <a:t> І </a:t>
            </a:r>
            <a:r>
              <a:rPr lang="ru-RU" sz="3300" dirty="0" err="1"/>
              <a:t>півріччя</a:t>
            </a:r>
            <a:r>
              <a:rPr lang="ru-RU" sz="3300" dirty="0"/>
              <a:t> другого </a:t>
            </a:r>
            <a:r>
              <a:rPr lang="ru-RU" sz="3300" dirty="0" err="1"/>
              <a:t>навчального</a:t>
            </a:r>
            <a:r>
              <a:rPr lang="ru-RU" sz="3300" dirty="0"/>
              <a:t> року </a:t>
            </a:r>
            <a:r>
              <a:rPr lang="ru-RU" sz="3300" dirty="0" err="1"/>
              <a:t>аспірантської</a:t>
            </a:r>
            <a:r>
              <a:rPr lang="ru-RU" sz="3300" dirty="0"/>
              <a:t> </a:t>
            </a:r>
            <a:r>
              <a:rPr lang="ru-RU" sz="3300" dirty="0" err="1"/>
              <a:t>підготовки</a:t>
            </a:r>
            <a:r>
              <a:rPr lang="uk-UA" sz="3300" dirty="0" smtClean="0"/>
              <a:t/>
            </a:r>
            <a:br>
              <a:rPr lang="uk-UA" sz="3300" dirty="0" smtClean="0"/>
            </a:br>
            <a:endParaRPr lang="uk-UA" sz="3300" dirty="0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6732240" y="16288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37-38 	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12" y="1731324"/>
            <a:ext cx="3556000" cy="487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2182798"/>
            <a:ext cx="3187410" cy="46079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80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-171400"/>
            <a:ext cx="8229600" cy="1938544"/>
          </a:xfrm>
        </p:spPr>
        <p:txBody>
          <a:bodyPr>
            <a:normAutofit/>
          </a:bodyPr>
          <a:lstStyle/>
          <a:p>
            <a:r>
              <a:rPr lang="ru-RU" sz="3600" b="1" dirty="0" err="1"/>
              <a:t>Навчальний</a:t>
            </a:r>
            <a:r>
              <a:rPr lang="ru-RU" sz="3600" b="1" dirty="0"/>
              <a:t> план ІІ </a:t>
            </a:r>
            <a:r>
              <a:rPr lang="ru-RU" sz="3600" b="1" dirty="0" err="1"/>
              <a:t>півріччя</a:t>
            </a:r>
            <a:r>
              <a:rPr lang="ru-RU" sz="3600" b="1" dirty="0"/>
              <a:t> другого </a:t>
            </a:r>
            <a:r>
              <a:rPr lang="ru-RU" sz="3600" b="1" dirty="0" err="1"/>
              <a:t>навчального</a:t>
            </a:r>
            <a:r>
              <a:rPr lang="ru-RU" sz="3600" b="1" dirty="0"/>
              <a:t> року </a:t>
            </a:r>
            <a:r>
              <a:rPr lang="ru-RU" sz="3600" b="1" dirty="0" err="1"/>
              <a:t>підготовки</a:t>
            </a:r>
            <a:r>
              <a:rPr lang="ru-RU" sz="3600" b="1" dirty="0"/>
              <a:t> </a:t>
            </a:r>
            <a:r>
              <a:rPr lang="ru-RU" sz="3600" b="1" dirty="0" err="1"/>
              <a:t>аспіранта</a:t>
            </a:r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804248" y="1351801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39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06" y="1905799"/>
            <a:ext cx="6878069" cy="4617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78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4558" y="302248"/>
            <a:ext cx="8579296" cy="1224136"/>
          </a:xfrm>
        </p:spPr>
        <p:txBody>
          <a:bodyPr>
            <a:noAutofit/>
          </a:bodyPr>
          <a:lstStyle/>
          <a:p>
            <a:r>
              <a:rPr lang="uk-UA" sz="3400" dirty="0" smtClean="0"/>
              <a:t/>
            </a:r>
            <a:br>
              <a:rPr lang="uk-UA" sz="3400" dirty="0" smtClean="0"/>
            </a:br>
            <a:r>
              <a:rPr lang="uk-UA" sz="3400" b="1" dirty="0" smtClean="0"/>
              <a:t>АТЕСТАЦІЯ</a:t>
            </a:r>
            <a:r>
              <a:rPr lang="uk-UA" sz="3400" dirty="0" smtClean="0"/>
              <a:t> </a:t>
            </a:r>
            <a:br>
              <a:rPr lang="uk-UA" sz="3400" dirty="0" smtClean="0"/>
            </a:br>
            <a:r>
              <a:rPr lang="ru-RU" sz="3400" dirty="0" err="1"/>
              <a:t>Після</a:t>
            </a:r>
            <a:r>
              <a:rPr lang="ru-RU" sz="3400" dirty="0"/>
              <a:t> </a:t>
            </a:r>
            <a:r>
              <a:rPr lang="ru-RU" sz="3400" dirty="0" err="1"/>
              <a:t>закінчення</a:t>
            </a:r>
            <a:r>
              <a:rPr lang="ru-RU" sz="3400" dirty="0"/>
              <a:t> І </a:t>
            </a:r>
            <a:r>
              <a:rPr lang="ru-RU" sz="3400" dirty="0" err="1"/>
              <a:t>півріччя</a:t>
            </a:r>
            <a:r>
              <a:rPr lang="ru-RU" sz="3400" dirty="0"/>
              <a:t> другого </a:t>
            </a:r>
            <a:r>
              <a:rPr lang="ru-RU" sz="3400" dirty="0" err="1"/>
              <a:t>навчального</a:t>
            </a:r>
            <a:r>
              <a:rPr lang="ru-RU" sz="3400" dirty="0"/>
              <a:t> року </a:t>
            </a:r>
            <a:r>
              <a:rPr lang="ru-RU" sz="3400" dirty="0" err="1"/>
              <a:t>аспірантської</a:t>
            </a:r>
            <a:r>
              <a:rPr lang="ru-RU" sz="3400" dirty="0"/>
              <a:t> </a:t>
            </a:r>
            <a:r>
              <a:rPr lang="ru-RU" sz="3400" dirty="0" err="1"/>
              <a:t>підготовки</a:t>
            </a:r>
            <a:r>
              <a:rPr lang="uk-UA" sz="3400" dirty="0" smtClean="0"/>
              <a:t/>
            </a:r>
            <a:br>
              <a:rPr lang="uk-UA" sz="3400" dirty="0" smtClean="0"/>
            </a:br>
            <a:endParaRPr lang="uk-UA" sz="3400" dirty="0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6732240" y="16288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40-41 	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05799"/>
            <a:ext cx="3289300" cy="487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37467"/>
            <a:ext cx="3051496" cy="4413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038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-171400"/>
            <a:ext cx="8229600" cy="1938544"/>
          </a:xfrm>
        </p:spPr>
        <p:txBody>
          <a:bodyPr>
            <a:normAutofit/>
          </a:bodyPr>
          <a:lstStyle/>
          <a:p>
            <a:r>
              <a:rPr lang="ru-RU" sz="3600" b="1" dirty="0" err="1"/>
              <a:t>Навчальний</a:t>
            </a:r>
            <a:r>
              <a:rPr lang="ru-RU" sz="3600" b="1" dirty="0"/>
              <a:t> план ІІ </a:t>
            </a:r>
            <a:r>
              <a:rPr lang="ru-RU" sz="3600" b="1" dirty="0" err="1"/>
              <a:t>півріччя</a:t>
            </a:r>
            <a:r>
              <a:rPr lang="ru-RU" sz="3600" b="1" dirty="0"/>
              <a:t> другого </a:t>
            </a:r>
            <a:r>
              <a:rPr lang="ru-RU" sz="3600" b="1" dirty="0" err="1"/>
              <a:t>навчального</a:t>
            </a:r>
            <a:r>
              <a:rPr lang="ru-RU" sz="3600" b="1" dirty="0"/>
              <a:t> року </a:t>
            </a:r>
            <a:r>
              <a:rPr lang="ru-RU" sz="3600" b="1" dirty="0" err="1"/>
              <a:t>підготовки</a:t>
            </a:r>
            <a:r>
              <a:rPr lang="ru-RU" sz="3600" b="1" dirty="0"/>
              <a:t> </a:t>
            </a:r>
            <a:r>
              <a:rPr lang="ru-RU" sz="3600" b="1" dirty="0" err="1"/>
              <a:t>аспіранта</a:t>
            </a:r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804248" y="1351801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42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16832"/>
            <a:ext cx="7488832" cy="474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85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4558" y="302248"/>
            <a:ext cx="8579296" cy="1224136"/>
          </a:xfrm>
        </p:spPr>
        <p:txBody>
          <a:bodyPr>
            <a:noAutofit/>
          </a:bodyPr>
          <a:lstStyle/>
          <a:p>
            <a:r>
              <a:rPr lang="uk-UA" sz="3400" dirty="0" smtClean="0"/>
              <a:t/>
            </a:r>
            <a:br>
              <a:rPr lang="uk-UA" sz="3400" dirty="0" smtClean="0"/>
            </a:br>
            <a:r>
              <a:rPr lang="uk-UA" sz="3400" b="1" dirty="0" smtClean="0"/>
              <a:t>АТЕСТАЦІЯ</a:t>
            </a:r>
            <a:r>
              <a:rPr lang="uk-UA" sz="3400" dirty="0" smtClean="0"/>
              <a:t> </a:t>
            </a:r>
            <a:br>
              <a:rPr lang="uk-UA" sz="3400" dirty="0" smtClean="0"/>
            </a:br>
            <a:r>
              <a:rPr lang="ru-RU" sz="3400" dirty="0" err="1"/>
              <a:t>Після</a:t>
            </a:r>
            <a:r>
              <a:rPr lang="ru-RU" sz="3400" dirty="0"/>
              <a:t> </a:t>
            </a:r>
            <a:r>
              <a:rPr lang="ru-RU" sz="3400" dirty="0" err="1"/>
              <a:t>закінчення</a:t>
            </a:r>
            <a:r>
              <a:rPr lang="ru-RU" sz="3400" dirty="0"/>
              <a:t> І </a:t>
            </a:r>
            <a:r>
              <a:rPr lang="ru-RU" sz="3400" dirty="0" err="1"/>
              <a:t>півріччя</a:t>
            </a:r>
            <a:r>
              <a:rPr lang="ru-RU" sz="3400" dirty="0"/>
              <a:t> другого </a:t>
            </a:r>
            <a:r>
              <a:rPr lang="ru-RU" sz="3400" dirty="0" err="1"/>
              <a:t>навчального</a:t>
            </a:r>
            <a:r>
              <a:rPr lang="ru-RU" sz="3400" dirty="0"/>
              <a:t> року </a:t>
            </a:r>
            <a:r>
              <a:rPr lang="ru-RU" sz="3400" dirty="0" err="1"/>
              <a:t>аспірантської</a:t>
            </a:r>
            <a:r>
              <a:rPr lang="ru-RU" sz="3400" dirty="0"/>
              <a:t> </a:t>
            </a:r>
            <a:r>
              <a:rPr lang="ru-RU" sz="3400" dirty="0" err="1"/>
              <a:t>підготовки</a:t>
            </a:r>
            <a:r>
              <a:rPr lang="uk-UA" sz="3400" dirty="0" smtClean="0"/>
              <a:t/>
            </a:r>
            <a:br>
              <a:rPr lang="uk-UA" sz="3400" dirty="0" smtClean="0"/>
            </a:br>
            <a:endParaRPr lang="uk-UA" sz="3400" dirty="0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6732240" y="1628800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43-44	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9328"/>
            <a:ext cx="3390900" cy="4940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76872"/>
            <a:ext cx="3242774" cy="44876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4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-171400"/>
            <a:ext cx="8229600" cy="1938544"/>
          </a:xfrm>
        </p:spPr>
        <p:txBody>
          <a:bodyPr>
            <a:normAutofit/>
          </a:bodyPr>
          <a:lstStyle/>
          <a:p>
            <a:r>
              <a:rPr lang="ru-RU" sz="3600" b="1" dirty="0" err="1"/>
              <a:t>Навчальний</a:t>
            </a:r>
            <a:r>
              <a:rPr lang="ru-RU" sz="3600" b="1" dirty="0"/>
              <a:t> план ІІ </a:t>
            </a:r>
            <a:r>
              <a:rPr lang="ru-RU" sz="3600" b="1" dirty="0" err="1"/>
              <a:t>півріччя</a:t>
            </a:r>
            <a:r>
              <a:rPr lang="ru-RU" sz="3600" b="1" dirty="0"/>
              <a:t> другого </a:t>
            </a:r>
            <a:r>
              <a:rPr lang="ru-RU" sz="3600" b="1" dirty="0" err="1"/>
              <a:t>навчального</a:t>
            </a:r>
            <a:r>
              <a:rPr lang="ru-RU" sz="3600" b="1" dirty="0"/>
              <a:t> року </a:t>
            </a:r>
            <a:r>
              <a:rPr lang="ru-RU" sz="3600" b="1" dirty="0" err="1"/>
              <a:t>підготовки</a:t>
            </a:r>
            <a:r>
              <a:rPr lang="ru-RU" sz="3600" b="1" dirty="0"/>
              <a:t> </a:t>
            </a:r>
            <a:r>
              <a:rPr lang="ru-RU" sz="3600" b="1" dirty="0" err="1"/>
              <a:t>аспіранта</a:t>
            </a:r>
            <a:endParaRPr lang="uk-UA" sz="3600" dirty="0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6804248" y="1351801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Сторінка 45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09545"/>
            <a:ext cx="6830341" cy="4822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483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Залікова книжка аспіранта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228184" y="1484784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51-52</a:t>
            </a:r>
            <a:r>
              <a:rPr lang="uk-UA" sz="1500" dirty="0" smtClean="0">
                <a:solidFill>
                  <a:schemeClr val="tx2"/>
                </a:solidFill>
              </a:rPr>
              <a:t> </a:t>
            </a:r>
            <a:r>
              <a:rPr lang="uk-UA" sz="1500" dirty="0" smtClean="0">
                <a:solidFill>
                  <a:schemeClr val="tx2"/>
                </a:solidFill>
              </a:rPr>
              <a:t>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78" y="1916832"/>
            <a:ext cx="34861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249152"/>
            <a:ext cx="3613113" cy="43900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6425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/>
              <a:t>Залікова книжка аспіранта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501297" y="1196752"/>
            <a:ext cx="2175159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uk-UA" sz="1500" dirty="0" smtClean="0">
                <a:solidFill>
                  <a:schemeClr val="tx2"/>
                </a:solidFill>
              </a:rPr>
              <a:t>Сторінки </a:t>
            </a:r>
            <a:r>
              <a:rPr lang="uk-UA" sz="1500" b="1" dirty="0" smtClean="0">
                <a:solidFill>
                  <a:schemeClr val="tx2"/>
                </a:solidFill>
              </a:rPr>
              <a:t>53-56</a:t>
            </a:r>
            <a:r>
              <a:rPr lang="uk-UA" sz="1500" dirty="0" smtClean="0">
                <a:solidFill>
                  <a:schemeClr val="tx2"/>
                </a:solidFill>
              </a:rPr>
              <a:t> індивідуального плану</a:t>
            </a:r>
            <a:endParaRPr lang="uk-UA" sz="1500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498850" cy="499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204864"/>
            <a:ext cx="3932748" cy="365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6578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492896"/>
            <a:ext cx="8229600" cy="190080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2"/>
                </a:solidFill>
              </a:rPr>
              <a:t>Дякую</a:t>
            </a:r>
            <a:r>
              <a:rPr lang="ru-RU" b="1" dirty="0">
                <a:solidFill>
                  <a:schemeClr val="tx2"/>
                </a:solidFill>
              </a:rPr>
              <a:t> за </a:t>
            </a:r>
            <a:r>
              <a:rPr lang="ru-RU" b="1" dirty="0" err="1">
                <a:solidFill>
                  <a:schemeClr val="tx2"/>
                </a:solidFill>
              </a:rPr>
              <a:t>увагу</a:t>
            </a:r>
            <a:r>
              <a:rPr lang="ru-RU" b="1" dirty="0">
                <a:solidFill>
                  <a:schemeClr val="tx2"/>
                </a:solidFill>
              </a:rPr>
              <a:t>! </a:t>
            </a:r>
            <a:r>
              <a:rPr lang="ru-RU" b="1" dirty="0" smtClean="0">
                <a:solidFill>
                  <a:schemeClr val="tx2"/>
                </a:solidFill>
              </a:rPr>
              <a:t/>
            </a:r>
            <a:br>
              <a:rPr lang="ru-RU" b="1" dirty="0" smtClean="0">
                <a:solidFill>
                  <a:schemeClr val="tx2"/>
                </a:solidFill>
              </a:rPr>
            </a:br>
            <a:r>
              <a:rPr lang="ru-RU" b="1" dirty="0" err="1" smtClean="0">
                <a:solidFill>
                  <a:schemeClr val="tx2"/>
                </a:solidFill>
              </a:rPr>
              <a:t>Бажаю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>
                <a:solidFill>
                  <a:schemeClr val="tx2"/>
                </a:solidFill>
              </a:rPr>
              <a:t>успіхів</a:t>
            </a:r>
            <a:r>
              <a:rPr lang="ru-RU" b="1" dirty="0">
                <a:solidFill>
                  <a:schemeClr val="tx2"/>
                </a:solidFill>
              </a:rPr>
              <a:t> у </a:t>
            </a:r>
            <a:r>
              <a:rPr lang="ru-RU" b="1" dirty="0" err="1">
                <a:solidFill>
                  <a:schemeClr val="tx2"/>
                </a:solidFill>
              </a:rPr>
              <a:t>навчанні</a:t>
            </a:r>
            <a:r>
              <a:rPr lang="ru-RU" b="1" dirty="0">
                <a:solidFill>
                  <a:schemeClr val="tx2"/>
                </a:solidFill>
              </a:rPr>
              <a:t> та </a:t>
            </a:r>
            <a:r>
              <a:rPr lang="ru-RU" b="1" dirty="0" err="1">
                <a:solidFill>
                  <a:schemeClr val="tx2"/>
                </a:solidFill>
              </a:rPr>
              <a:t>науковій</a:t>
            </a:r>
            <a:r>
              <a:rPr lang="ru-RU" b="1" dirty="0">
                <a:solidFill>
                  <a:schemeClr val="tx2"/>
                </a:solidFill>
              </a:rPr>
              <a:t> </a:t>
            </a:r>
            <a:r>
              <a:rPr lang="ru-RU" b="1" dirty="0" err="1">
                <a:solidFill>
                  <a:schemeClr val="tx2"/>
                </a:solidFill>
              </a:rPr>
              <a:t>діяльності</a:t>
            </a:r>
            <a:r>
              <a:rPr lang="ru-RU" b="1" dirty="0">
                <a:solidFill>
                  <a:schemeClr val="tx2"/>
                </a:solidFill>
              </a:rPr>
              <a:t>!</a:t>
            </a:r>
            <a:endParaRPr lang="uk-UA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47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971</TotalTime>
  <Words>760</Words>
  <Application>Microsoft Office PowerPoint</Application>
  <PresentationFormat>Экран (4:3)</PresentationFormat>
  <Paragraphs>125</Paragraphs>
  <Slides>42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Волна</vt:lpstr>
      <vt:lpstr>Заповнення індивідуального плану роботи аспіранта</vt:lpstr>
      <vt:lpstr>Розгорнутий план-проспект дисертаційного дослідження аспіранта Титульна сторінка</vt:lpstr>
      <vt:lpstr>Розгорнутий план-проспект дисертаційного дослідження аспіранта</vt:lpstr>
      <vt:lpstr>Розгорнутий план-проспект дисертаційного дослідження аспіранта</vt:lpstr>
      <vt:lpstr>Розгорнутий план-проспект дисертаційного дослідження аспіранта</vt:lpstr>
      <vt:lpstr>Розгорнутий план-проспект дисертаційного дослідження аспіранта</vt:lpstr>
      <vt:lpstr>Розгорнутий план-проспект дисертаційного дослідження аспіранта</vt:lpstr>
      <vt:lpstr>Індивідуальний план роботи аспіранта </vt:lpstr>
      <vt:lpstr>Титульна сторінка</vt:lpstr>
      <vt:lpstr>Освітньо-наукова програма аспірантської (PhD) підготовки у Прикарпатському національному університеті імені Василя Стефаника</vt:lpstr>
      <vt:lpstr>Індивідуальний план роботи аспіранта </vt:lpstr>
      <vt:lpstr>Обґрунтування теми дисертаційного дослідження </vt:lpstr>
      <vt:lpstr>Методичні рекомендації для опису обґрунтування вибору теми дисертації</vt:lpstr>
      <vt:lpstr>План дисертаційної роботи</vt:lpstr>
      <vt:lpstr>Методичні рекомендації для написання плану дисертаційної роботи</vt:lpstr>
      <vt:lpstr>ЗАГАЛЬНИЙ НАВЧАЛЬНИЙ ПЛАН РОБОТИ АСПІРАНТА</vt:lpstr>
      <vt:lpstr>Розміщення навчальних планів на сайті навчально-методичного відділу</vt:lpstr>
      <vt:lpstr>Розміщення навчальних планів на сайті навчально-методичного відділу</vt:lpstr>
      <vt:lpstr>Розміщення навчальних планів на сайті навчально-методичного відділу</vt:lpstr>
      <vt:lpstr>ЗАГАЛЬНИЙ НАВЧАЛЬНИЙ ПЛАН РОБОТИ АСПІРАНТА</vt:lpstr>
      <vt:lpstr>Розміщення навчальних планів на сайті навчально-методичного відділу</vt:lpstr>
      <vt:lpstr>Приклад заповненого навчального плану роботи аспіранта</vt:lpstr>
      <vt:lpstr>Навчальний план І півріччя першого навчального року підготовки аспіранта</vt:lpstr>
      <vt:lpstr>Приклад заповнення навчального плану за І півріччя першого навчального року підготовки аспіранта</vt:lpstr>
      <vt:lpstr>Атестація</vt:lpstr>
      <vt:lpstr>Атестація Після закінчення І півріччя першого навчального року аспірантської підготовки </vt:lpstr>
      <vt:lpstr>Навчальний план ІІ півріччя першого навчального року підготовки аспіранта</vt:lpstr>
      <vt:lpstr> АТЕСТАЦІЯ  Після закінчення ІІ півріччя першого навчального року аспірантської підготовки </vt:lpstr>
      <vt:lpstr>Навчальний план І півріччя другого навчального року підготовки аспіранта</vt:lpstr>
      <vt:lpstr> АТЕСТАЦІЯ  Після закінчення І півріччя другого навчального року аспірантської підготовки </vt:lpstr>
      <vt:lpstr>Навчальний план ІІ півріччя другого навчального року підготовки аспіранта</vt:lpstr>
      <vt:lpstr> АТЕСТАЦІЯ  Після закінчення ІІ півріччя другого навчального року аспірантської підготовки</vt:lpstr>
      <vt:lpstr>Навчальний план І півріччя третього навчального року підготовки аспіранта</vt:lpstr>
      <vt:lpstr> АТЕСТАЦІЯ  Після закінчення І півріччя другого навчального року аспірантської підготовки </vt:lpstr>
      <vt:lpstr>Навчальний план ІІ півріччя другого навчального року підготовки аспіранта</vt:lpstr>
      <vt:lpstr> АТЕСТАЦІЯ  Після закінчення І півріччя другого навчального року аспірантської підготовки </vt:lpstr>
      <vt:lpstr>Навчальний план ІІ півріччя другого навчального року підготовки аспіранта</vt:lpstr>
      <vt:lpstr> АТЕСТАЦІЯ  Після закінчення І півріччя другого навчального року аспірантської підготовки </vt:lpstr>
      <vt:lpstr>Навчальний план ІІ півріччя другого навчального року підготовки аспіранта</vt:lpstr>
      <vt:lpstr>Залікова книжка аспіранта</vt:lpstr>
      <vt:lpstr>Залікова книжка аспіранта</vt:lpstr>
      <vt:lpstr>Дякую за увагу!  Бажаю успіхів у навчанні та науковій діяльності!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Заповнення індивідуального плану роботи аспіранта</dc:title>
  <dc:creator>admin</dc:creator>
  <cp:lastModifiedBy>admin</cp:lastModifiedBy>
  <cp:revision>40</cp:revision>
  <dcterms:created xsi:type="dcterms:W3CDTF">2022-10-13T06:27:04Z</dcterms:created>
  <dcterms:modified xsi:type="dcterms:W3CDTF">2022-10-21T13:16:07Z</dcterms:modified>
</cp:coreProperties>
</file>