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9" r:id="rId5"/>
    <p:sldId id="260" r:id="rId6"/>
    <p:sldId id="261" r:id="rId7"/>
    <p:sldId id="262" r:id="rId8"/>
    <p:sldId id="270" r:id="rId9"/>
    <p:sldId id="271" r:id="rId10"/>
    <p:sldId id="272" r:id="rId11"/>
    <p:sldId id="273" r:id="rId12"/>
    <p:sldId id="274" r:id="rId13"/>
    <p:sldId id="275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7" r:id="rId22"/>
    <p:sldId id="279" r:id="rId23"/>
    <p:sldId id="280" r:id="rId24"/>
    <p:sldId id="281" r:id="rId25"/>
    <p:sldId id="282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71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59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9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6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69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54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48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58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8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dirty="0" err="1"/>
              <a:t>Результати</a:t>
            </a:r>
            <a:r>
              <a:rPr lang="ru-RU" sz="3600" b="1" dirty="0"/>
              <a:t> рейтингового </a:t>
            </a:r>
            <a:r>
              <a:rPr lang="ru-RU" sz="3600" b="1" dirty="0" err="1"/>
              <a:t>оцінювання</a:t>
            </a:r>
            <a:r>
              <a:rPr lang="ru-RU" sz="3600" b="1" dirty="0"/>
              <a:t> </a:t>
            </a:r>
            <a:r>
              <a:rPr lang="ru-RU" sz="3600" b="1" dirty="0" err="1"/>
              <a:t>ефективності</a:t>
            </a:r>
            <a:r>
              <a:rPr lang="ru-RU" sz="3600" b="1" dirty="0"/>
              <a:t> </a:t>
            </a:r>
            <a:r>
              <a:rPr lang="ru-RU" sz="3600" b="1" dirty="0" err="1"/>
              <a:t>роботи</a:t>
            </a:r>
            <a:r>
              <a:rPr lang="ru-RU" sz="3600" b="1" dirty="0"/>
              <a:t> кафедр</a:t>
            </a:r>
            <a:br>
              <a:rPr lang="ru-RU" sz="3600" b="1" dirty="0"/>
            </a:br>
            <a:r>
              <a:rPr lang="uk-UA" sz="3600" b="1" dirty="0" smtClean="0"/>
              <a:t>університету</a:t>
            </a:r>
            <a:r>
              <a:rPr lang="en-US" sz="3600" b="1" dirty="0"/>
              <a:t> </a:t>
            </a:r>
            <a:r>
              <a:rPr lang="uk-UA" sz="3600" b="1" dirty="0" smtClean="0"/>
              <a:t>у 2021 році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85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dirty="0"/>
              <a:t>Нормативні документи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668" y="2636912"/>
            <a:ext cx="4388118" cy="415192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80729"/>
            <a:ext cx="4780323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dirty="0"/>
              <a:t>Нормативні документи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2708920"/>
            <a:ext cx="7011371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196752"/>
            <a:ext cx="5898600" cy="130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8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844851"/>
              </p:ext>
            </p:extLst>
          </p:nvPr>
        </p:nvGraphicFramePr>
        <p:xfrm>
          <a:off x="1979712" y="1268761"/>
          <a:ext cx="7056784" cy="5541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438">
                  <a:extLst>
                    <a:ext uri="{9D8B030D-6E8A-4147-A177-3AD203B41FA5}">
                      <a16:colId xmlns:a16="http://schemas.microsoft.com/office/drawing/2014/main" val="2039038167"/>
                    </a:ext>
                  </a:extLst>
                </a:gridCol>
                <a:gridCol w="5772358">
                  <a:extLst>
                    <a:ext uri="{9D8B030D-6E8A-4147-A177-3AD203B41FA5}">
                      <a16:colId xmlns:a16="http://schemas.microsoft.com/office/drawing/2014/main" val="2342796756"/>
                    </a:ext>
                  </a:extLst>
                </a:gridCol>
                <a:gridCol w="815988">
                  <a:extLst>
                    <a:ext uri="{9D8B030D-6E8A-4147-A177-3AD203B41FA5}">
                      <a16:colId xmlns:a16="http://schemas.microsoft.com/office/drawing/2014/main" val="3467041399"/>
                    </a:ext>
                  </a:extLst>
                </a:gridCol>
              </a:tblGrid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4 221,3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26351"/>
                  </a:ext>
                </a:extLst>
              </a:tr>
              <a:tr h="33866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3 197,6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92448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5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5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2 820,3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01132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2 741,5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852387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2 380,0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143981"/>
                  </a:ext>
                </a:extLst>
              </a:tr>
              <a:tr h="26145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2 348,2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739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2 317,7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545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1 984,3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890754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1 472,4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230524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1 466,2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123882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3560583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1 345,5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119617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4873176"/>
                  </a:ext>
                </a:extLst>
              </a:tr>
              <a:tr h="28237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1 247,8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5267742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1 247,6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1362958"/>
                  </a:ext>
                </a:extLst>
              </a:tr>
              <a:tr h="3242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хімії твердого тіла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7709356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комп'ютерної інженерії та електроніки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1 216,6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0799683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фізичної культури і спорту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1 173,4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3731926"/>
                  </a:ext>
                </a:extLst>
              </a:tr>
              <a:tr h="28667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методики викладання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4761984"/>
                  </a:ext>
                </a:extLst>
              </a:tr>
              <a:tr h="31374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1 102,9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8824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8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485269"/>
              </p:ext>
            </p:extLst>
          </p:nvPr>
        </p:nvGraphicFramePr>
        <p:xfrm>
          <a:off x="2051720" y="1268760"/>
          <a:ext cx="6984776" cy="5612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7">
                  <a:extLst>
                    <a:ext uri="{9D8B030D-6E8A-4147-A177-3AD203B41FA5}">
                      <a16:colId xmlns:a16="http://schemas.microsoft.com/office/drawing/2014/main" val="530121268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1447308657"/>
                    </a:ext>
                  </a:extLst>
                </a:gridCol>
                <a:gridCol w="807662">
                  <a:extLst>
                    <a:ext uri="{9D8B030D-6E8A-4147-A177-3AD203B41FA5}">
                      <a16:colId xmlns:a16="http://schemas.microsoft.com/office/drawing/2014/main" val="276330830"/>
                    </a:ext>
                  </a:extLst>
                </a:gridCol>
              </a:tblGrid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9489528"/>
                  </a:ext>
                </a:extLst>
              </a:tr>
              <a:tr h="325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1 036,7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9977088"/>
                  </a:ext>
                </a:extLst>
              </a:tr>
              <a:tr h="29192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6808126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політичних інститутів та процесів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1607727"/>
                  </a:ext>
                </a:extLst>
              </a:tr>
              <a:tr h="3143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теоретичної та прикладної економіки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0330013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824150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4854142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706176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64767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музичної україністики та народно-інструментального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5185936"/>
                  </a:ext>
                </a:extLst>
              </a:tr>
              <a:tr h="29192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загальної та клінічної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868,1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9806760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4471993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838,6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5411096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825,2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3451015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2217863"/>
                  </a:ext>
                </a:extLst>
              </a:tr>
              <a:tr h="325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готельно-ресторанної та курортної справи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5306496"/>
                  </a:ext>
                </a:extLst>
              </a:tr>
              <a:tr h="38174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7725816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професійної освіти та інноваційних технологій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563346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диференціальних рівнянь і прикладної математики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1134342"/>
                  </a:ext>
                </a:extLst>
              </a:tr>
              <a:tr h="3143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47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6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692424"/>
              </p:ext>
            </p:extLst>
          </p:nvPr>
        </p:nvGraphicFramePr>
        <p:xfrm>
          <a:off x="1979712" y="1168550"/>
          <a:ext cx="6984776" cy="5689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8">
                  <a:extLst>
                    <a:ext uri="{9D8B030D-6E8A-4147-A177-3AD203B41FA5}">
                      <a16:colId xmlns:a16="http://schemas.microsoft.com/office/drawing/2014/main" val="2282516768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2719358156"/>
                    </a:ext>
                  </a:extLst>
                </a:gridCol>
                <a:gridCol w="807661">
                  <a:extLst>
                    <a:ext uri="{9D8B030D-6E8A-4147-A177-3AD203B41FA5}">
                      <a16:colId xmlns:a16="http://schemas.microsoft.com/office/drawing/2014/main" val="2548942447"/>
                    </a:ext>
                  </a:extLst>
                </a:gridCol>
              </a:tblGrid>
              <a:tr h="3199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1987909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6244840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939471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3695893"/>
                  </a:ext>
                </a:extLst>
              </a:tr>
              <a:tr h="3199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анатомії і фізіології людини і тварин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696709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фізичної терапії, ерготерапії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593792"/>
                  </a:ext>
                </a:extLst>
              </a:tr>
              <a:tr h="275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3606283"/>
                  </a:ext>
                </a:extLst>
              </a:tr>
              <a:tr h="2868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9924047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лісового і аграрного менеджменту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292987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і перекладу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3713425"/>
                  </a:ext>
                </a:extLst>
              </a:tr>
              <a:tr h="275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сценічного мистецтва і хореографії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7534558"/>
                  </a:ext>
                </a:extLst>
              </a:tr>
              <a:tr h="33096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0843927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3844256"/>
                  </a:ext>
                </a:extLst>
              </a:tr>
              <a:tr h="2978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403094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екологічного та аграрного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1404826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музичного виховання та диригування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0930718"/>
                  </a:ext>
                </a:extLst>
              </a:tr>
              <a:tr h="2978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764625"/>
                  </a:ext>
                </a:extLst>
              </a:tr>
              <a:tr h="2868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загального та германського мовознавства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1175887"/>
                  </a:ext>
                </a:extLst>
              </a:tr>
              <a:tr h="30890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викладання образотворчого і декоративно-прикладного мистецтва та дизайну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4223781"/>
                  </a:ext>
                </a:extLst>
              </a:tr>
              <a:tr h="34200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1472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4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561319"/>
              </p:ext>
            </p:extLst>
          </p:nvPr>
        </p:nvGraphicFramePr>
        <p:xfrm>
          <a:off x="1907704" y="1772817"/>
          <a:ext cx="6984776" cy="4640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8">
                  <a:extLst>
                    <a:ext uri="{9D8B030D-6E8A-4147-A177-3AD203B41FA5}">
                      <a16:colId xmlns:a16="http://schemas.microsoft.com/office/drawing/2014/main" val="2120332914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1656891807"/>
                    </a:ext>
                  </a:extLst>
                </a:gridCol>
                <a:gridCol w="807661">
                  <a:extLst>
                    <a:ext uri="{9D8B030D-6E8A-4147-A177-3AD203B41FA5}">
                      <a16:colId xmlns:a16="http://schemas.microsoft.com/office/drawing/2014/main" val="3134775551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політики у сфері боротьби зі злочинністю та кримінального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5290809"/>
                  </a:ext>
                </a:extLst>
              </a:tr>
              <a:tr h="30778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та країнознавства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0526498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психології розвитку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312890"/>
                  </a:ext>
                </a:extLst>
              </a:tr>
              <a:tr h="30778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алгебри та геометрії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8118565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4443867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туризмознавства і краєзнавства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9558805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9379288"/>
                  </a:ext>
                </a:extLst>
              </a:tr>
              <a:tr h="32905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історії держави і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1633064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390,5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6585925"/>
                  </a:ext>
                </a:extLst>
              </a:tr>
              <a:tr h="29501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982000"/>
                  </a:ext>
                </a:extLst>
              </a:tr>
              <a:tr h="30232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соціокультурною діяльністю, шоу-бізнесу та івентменеджменту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15091069"/>
                  </a:ext>
                </a:extLst>
              </a:tr>
              <a:tr h="28366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комп'ютерних наук  та інформаційних систем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8784480"/>
                  </a:ext>
                </a:extLst>
              </a:tr>
              <a:tr h="28744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судочинства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22511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образотворчого і декоративно-прикладного мистецтва та реставрації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630607"/>
                  </a:ext>
                </a:extLst>
              </a:tr>
              <a:tr h="3868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65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05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48B00BC-3AF3-4163-BBAF-2C4B9D2F1E33}"/>
              </a:ext>
            </a:extLst>
          </p:cNvPr>
          <p:cNvSpPr/>
          <p:nvPr/>
        </p:nvSpPr>
        <p:spPr>
          <a:xfrm>
            <a:off x="3131840" y="1916832"/>
            <a:ext cx="33834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</a:rPr>
              <a:t>Блок 1. Кадровий склад</a:t>
            </a:r>
          </a:p>
        </p:txBody>
      </p:sp>
      <p:graphicFrame>
        <p:nvGraphicFramePr>
          <p:cNvPr id="12" name="Місце для вмісту 11">
            <a:extLst>
              <a:ext uri="{FF2B5EF4-FFF2-40B4-BE49-F238E27FC236}">
                <a16:creationId xmlns:a16="http://schemas.microsoft.com/office/drawing/2014/main" id="{0B5AA16D-856E-47A2-9B02-FCB2841FE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47478"/>
              </p:ext>
            </p:extLst>
          </p:nvPr>
        </p:nvGraphicFramePr>
        <p:xfrm>
          <a:off x="539552" y="2611302"/>
          <a:ext cx="8147248" cy="33830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520">
                  <a:extLst>
                    <a:ext uri="{9D8B030D-6E8A-4147-A177-3AD203B41FA5}">
                      <a16:colId xmlns:a16="http://schemas.microsoft.com/office/drawing/2014/main" val="2156550658"/>
                    </a:ext>
                  </a:extLst>
                </a:gridCol>
                <a:gridCol w="5767684">
                  <a:extLst>
                    <a:ext uri="{9D8B030D-6E8A-4147-A177-3AD203B41FA5}">
                      <a16:colId xmlns:a16="http://schemas.microsoft.com/office/drawing/2014/main" val="155015983"/>
                    </a:ext>
                  </a:extLst>
                </a:gridCol>
                <a:gridCol w="1891044">
                  <a:extLst>
                    <a:ext uri="{9D8B030D-6E8A-4147-A177-3AD203B41FA5}">
                      <a16:colId xmlns:a16="http://schemas.microsoft.com/office/drawing/2014/main" val="3343071529"/>
                    </a:ext>
                  </a:extLst>
                </a:gridCol>
              </a:tblGrid>
              <a:tr h="539254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1. 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uk-UA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Кадровий </a:t>
                      </a:r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296168147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8071427"/>
                  </a:ext>
                </a:extLst>
              </a:tr>
              <a:tr h="3159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фахових методик і технологій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0028740"/>
                  </a:ext>
                </a:extLst>
              </a:tr>
              <a:tr h="30018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059343"/>
                  </a:ext>
                </a:extLst>
              </a:tr>
              <a:tr h="2962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7412689"/>
                  </a:ext>
                </a:extLst>
              </a:tr>
              <a:tr h="30808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2847139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4791732"/>
                  </a:ext>
                </a:extLst>
              </a:tr>
              <a:tr h="28438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972960"/>
                  </a:ext>
                </a:extLst>
              </a:tr>
              <a:tr h="28438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4318680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9593524"/>
                  </a:ext>
                </a:extLst>
              </a:tr>
              <a:tr h="31993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614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7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3059832" y="1628800"/>
            <a:ext cx="3383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</a:rPr>
              <a:t>Блок 2.  Наукова робота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9699"/>
              </p:ext>
            </p:extLst>
          </p:nvPr>
        </p:nvGraphicFramePr>
        <p:xfrm>
          <a:off x="683568" y="2348880"/>
          <a:ext cx="7810492" cy="3888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504">
                  <a:extLst>
                    <a:ext uri="{9D8B030D-6E8A-4147-A177-3AD203B41FA5}">
                      <a16:colId xmlns:a16="http://schemas.microsoft.com/office/drawing/2014/main" val="1853246848"/>
                    </a:ext>
                  </a:extLst>
                </a:gridCol>
                <a:gridCol w="5199416">
                  <a:extLst>
                    <a:ext uri="{9D8B030D-6E8A-4147-A177-3AD203B41FA5}">
                      <a16:colId xmlns:a16="http://schemas.microsoft.com/office/drawing/2014/main" val="4026850154"/>
                    </a:ext>
                  </a:extLst>
                </a:gridCol>
                <a:gridCol w="1989572">
                  <a:extLst>
                    <a:ext uri="{9D8B030D-6E8A-4147-A177-3AD203B41FA5}">
                      <a16:colId xmlns:a16="http://schemas.microsoft.com/office/drawing/2014/main" val="3020726829"/>
                    </a:ext>
                  </a:extLst>
                </a:gridCol>
              </a:tblGrid>
              <a:tr h="530450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2.  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uk-UA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Наукова </a:t>
                      </a:r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робота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70027870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1325010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математичного і функціонального аналізу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7568146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3536769"/>
                  </a:ext>
                </a:extLst>
              </a:tr>
              <a:tr h="23293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5464261"/>
                  </a:ext>
                </a:extLst>
              </a:tr>
              <a:tr h="3920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1169834"/>
                  </a:ext>
                </a:extLst>
              </a:tr>
              <a:tr h="40129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3930435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7370527"/>
                  </a:ext>
                </a:extLst>
              </a:tr>
              <a:tr h="23293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хімії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твердого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тіла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5045332"/>
                  </a:ext>
                </a:extLst>
              </a:tr>
              <a:tr h="3920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методики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викладання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805238"/>
                  </a:ext>
                </a:extLst>
              </a:tr>
              <a:tr h="55351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комп'ютерної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інженерії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електроніки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7274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59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2446578" y="1700808"/>
            <a:ext cx="4250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uk-UA" sz="2400" b="1" dirty="0">
                <a:solidFill>
                  <a:srgbClr val="C00000"/>
                </a:solidFill>
              </a:rPr>
              <a:t>Блок 3. Педагогічна діяльність</a:t>
            </a:r>
            <a:endParaRPr lang="uk-UA" sz="2400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78129"/>
              </p:ext>
            </p:extLst>
          </p:nvPr>
        </p:nvGraphicFramePr>
        <p:xfrm>
          <a:off x="611560" y="2420888"/>
          <a:ext cx="8075241" cy="3660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5516">
                  <a:extLst>
                    <a:ext uri="{9D8B030D-6E8A-4147-A177-3AD203B41FA5}">
                      <a16:colId xmlns:a16="http://schemas.microsoft.com/office/drawing/2014/main" val="4254303251"/>
                    </a:ext>
                  </a:extLst>
                </a:gridCol>
                <a:gridCol w="5925447">
                  <a:extLst>
                    <a:ext uri="{9D8B030D-6E8A-4147-A177-3AD203B41FA5}">
                      <a16:colId xmlns:a16="http://schemas.microsoft.com/office/drawing/2014/main" val="516028818"/>
                    </a:ext>
                  </a:extLst>
                </a:gridCol>
                <a:gridCol w="1584278">
                  <a:extLst>
                    <a:ext uri="{9D8B030D-6E8A-4147-A177-3AD203B41FA5}">
                      <a16:colId xmlns:a16="http://schemas.microsoft.com/office/drawing/2014/main" val="14729482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3. Педагогічна діяльність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84841439"/>
                  </a:ext>
                </a:extLst>
              </a:tr>
              <a:tr h="37787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2271617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678207"/>
                  </a:ext>
                </a:extLst>
              </a:tr>
              <a:tr h="31692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теорії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методики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спорту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7546128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4728555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5022939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клінічної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психології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6236058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029877"/>
                  </a:ext>
                </a:extLst>
              </a:tr>
              <a:tr h="36568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соціальної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педагогіки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соціальної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роботи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5891773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8817919"/>
                  </a:ext>
                </a:extLst>
              </a:tr>
              <a:tr h="4144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712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44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2391594" y="1577987"/>
            <a:ext cx="4360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uk-UA" sz="2400" b="1" dirty="0">
                <a:solidFill>
                  <a:srgbClr val="C00000"/>
                </a:solidFill>
              </a:rPr>
              <a:t>Блок 4. Міжнародна діяльність</a:t>
            </a:r>
            <a:endParaRPr lang="uk-UA" sz="2400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4764D6D8-DF0B-4799-994A-E98352BE2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160843"/>
              </p:ext>
            </p:extLst>
          </p:nvPr>
        </p:nvGraphicFramePr>
        <p:xfrm>
          <a:off x="179511" y="2636912"/>
          <a:ext cx="8784976" cy="3711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222">
                  <a:extLst>
                    <a:ext uri="{9D8B030D-6E8A-4147-A177-3AD203B41FA5}">
                      <a16:colId xmlns:a16="http://schemas.microsoft.com/office/drawing/2014/main" val="248232487"/>
                    </a:ext>
                  </a:extLst>
                </a:gridCol>
                <a:gridCol w="6314658">
                  <a:extLst>
                    <a:ext uri="{9D8B030D-6E8A-4147-A177-3AD203B41FA5}">
                      <a16:colId xmlns:a16="http://schemas.microsoft.com/office/drawing/2014/main" val="1607948701"/>
                    </a:ext>
                  </a:extLst>
                </a:gridCol>
                <a:gridCol w="1944096">
                  <a:extLst>
                    <a:ext uri="{9D8B030D-6E8A-4147-A177-3AD203B41FA5}">
                      <a16:colId xmlns:a16="http://schemas.microsoft.com/office/drawing/2014/main" val="243186679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4. Міжнародна діяльність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358214574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7694649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2333412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840163"/>
                  </a:ext>
                </a:extLst>
              </a:tr>
              <a:tr h="5319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4348042"/>
                  </a:ext>
                </a:extLst>
              </a:tr>
              <a:tr h="3666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7059654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723329"/>
                  </a:ext>
                </a:extLst>
              </a:tr>
              <a:tr h="2964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екологічного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аграрного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5109151"/>
                  </a:ext>
                </a:extLst>
              </a:tr>
              <a:tr h="327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світової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літератури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порівняльного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літературознавства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9758056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готельно-ресторанної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курортної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справи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6913417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професійної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інноваційних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25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0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1375708" y="1700808"/>
            <a:ext cx="63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5.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Атестаційна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B4C00FB6-17D7-4C6C-95E9-E06701503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416395"/>
              </p:ext>
            </p:extLst>
          </p:nvPr>
        </p:nvGraphicFramePr>
        <p:xfrm>
          <a:off x="328698" y="2559424"/>
          <a:ext cx="8252194" cy="386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415">
                  <a:extLst>
                    <a:ext uri="{9D8B030D-6E8A-4147-A177-3AD203B41FA5}">
                      <a16:colId xmlns:a16="http://schemas.microsoft.com/office/drawing/2014/main" val="3198878305"/>
                    </a:ext>
                  </a:extLst>
                </a:gridCol>
                <a:gridCol w="5100063">
                  <a:extLst>
                    <a:ext uri="{9D8B030D-6E8A-4147-A177-3AD203B41FA5}">
                      <a16:colId xmlns:a16="http://schemas.microsoft.com/office/drawing/2014/main" val="319053544"/>
                    </a:ext>
                  </a:extLst>
                </a:gridCol>
                <a:gridCol w="2424716">
                  <a:extLst>
                    <a:ext uri="{9D8B030D-6E8A-4147-A177-3AD203B41FA5}">
                      <a16:colId xmlns:a16="http://schemas.microsoft.com/office/drawing/2014/main" val="2548184475"/>
                    </a:ext>
                  </a:extLst>
                </a:gridCol>
              </a:tblGrid>
              <a:tr h="64266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5.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210898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074009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6225807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3153216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4629394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фахових методик і технологій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056306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4757363"/>
                  </a:ext>
                </a:extLst>
              </a:tr>
              <a:tr h="35346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музичної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україністики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народно-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інструментального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мистецтва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73212"/>
                  </a:ext>
                </a:extLst>
              </a:tr>
              <a:tr h="4042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12726"/>
                  </a:ext>
                </a:extLst>
              </a:tr>
              <a:tr h="4339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7802137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1516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1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385405" y="1988840"/>
            <a:ext cx="83731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6.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E3839992-23C5-4040-AAF4-8CD14F81C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53083"/>
              </p:ext>
            </p:extLst>
          </p:nvPr>
        </p:nvGraphicFramePr>
        <p:xfrm>
          <a:off x="457200" y="2924944"/>
          <a:ext cx="8568952" cy="3314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1256">
                  <a:extLst>
                    <a:ext uri="{9D8B030D-6E8A-4147-A177-3AD203B41FA5}">
                      <a16:colId xmlns:a16="http://schemas.microsoft.com/office/drawing/2014/main" val="1443508274"/>
                    </a:ext>
                  </a:extLst>
                </a:gridCol>
                <a:gridCol w="5454378">
                  <a:extLst>
                    <a:ext uri="{9D8B030D-6E8A-4147-A177-3AD203B41FA5}">
                      <a16:colId xmlns:a16="http://schemas.microsoft.com/office/drawing/2014/main" val="1420329789"/>
                    </a:ext>
                  </a:extLst>
                </a:gridCol>
                <a:gridCol w="2293318">
                  <a:extLst>
                    <a:ext uri="{9D8B030D-6E8A-4147-A177-3AD203B41FA5}">
                      <a16:colId xmlns:a16="http://schemas.microsoft.com/office/drawing/2014/main" val="264739973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88399224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227875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1784540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002094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0543490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17956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646236"/>
                  </a:ext>
                </a:extLst>
              </a:tr>
              <a:tr h="301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589760"/>
                  </a:ext>
                </a:extLst>
              </a:tr>
              <a:tr h="301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828795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514269"/>
                  </a:ext>
                </a:extLst>
              </a:tr>
              <a:tr h="267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495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665683"/>
              </p:ext>
            </p:extLst>
          </p:nvPr>
        </p:nvGraphicFramePr>
        <p:xfrm>
          <a:off x="251520" y="1268760"/>
          <a:ext cx="8640959" cy="5472611"/>
        </p:xfrm>
        <a:graphic>
          <a:graphicData uri="http://schemas.openxmlformats.org/drawingml/2006/table">
            <a:tbl>
              <a:tblPr/>
              <a:tblGrid>
                <a:gridCol w="1885108">
                  <a:extLst>
                    <a:ext uri="{9D8B030D-6E8A-4147-A177-3AD203B41FA5}">
                      <a16:colId xmlns:a16="http://schemas.microsoft.com/office/drawing/2014/main" val="2131954949"/>
                    </a:ext>
                  </a:extLst>
                </a:gridCol>
                <a:gridCol w="738083">
                  <a:extLst>
                    <a:ext uri="{9D8B030D-6E8A-4147-A177-3AD203B41FA5}">
                      <a16:colId xmlns:a16="http://schemas.microsoft.com/office/drawing/2014/main" val="2921952863"/>
                    </a:ext>
                  </a:extLst>
                </a:gridCol>
                <a:gridCol w="628368">
                  <a:extLst>
                    <a:ext uri="{9D8B030D-6E8A-4147-A177-3AD203B41FA5}">
                      <a16:colId xmlns:a16="http://schemas.microsoft.com/office/drawing/2014/main" val="282230198"/>
                    </a:ext>
                  </a:extLst>
                </a:gridCol>
                <a:gridCol w="847800">
                  <a:extLst>
                    <a:ext uri="{9D8B030D-6E8A-4147-A177-3AD203B41FA5}">
                      <a16:colId xmlns:a16="http://schemas.microsoft.com/office/drawing/2014/main" val="489026909"/>
                    </a:ext>
                  </a:extLst>
                </a:gridCol>
                <a:gridCol w="927592">
                  <a:extLst>
                    <a:ext uri="{9D8B030D-6E8A-4147-A177-3AD203B41FA5}">
                      <a16:colId xmlns:a16="http://schemas.microsoft.com/office/drawing/2014/main" val="2650412922"/>
                    </a:ext>
                  </a:extLst>
                </a:gridCol>
                <a:gridCol w="957514">
                  <a:extLst>
                    <a:ext uri="{9D8B030D-6E8A-4147-A177-3AD203B41FA5}">
                      <a16:colId xmlns:a16="http://schemas.microsoft.com/office/drawing/2014/main" val="3993928281"/>
                    </a:ext>
                  </a:extLst>
                </a:gridCol>
                <a:gridCol w="1266712">
                  <a:extLst>
                    <a:ext uri="{9D8B030D-6E8A-4147-A177-3AD203B41FA5}">
                      <a16:colId xmlns:a16="http://schemas.microsoft.com/office/drawing/2014/main" val="3219302692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1890841751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906605607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3847878164"/>
                    </a:ext>
                  </a:extLst>
                </a:gridCol>
                <a:gridCol w="31243">
                  <a:extLst>
                    <a:ext uri="{9D8B030D-6E8A-4147-A177-3AD203B41FA5}">
                      <a16:colId xmlns:a16="http://schemas.microsoft.com/office/drawing/2014/main" val="1275119713"/>
                    </a:ext>
                  </a:extLst>
                </a:gridCol>
                <a:gridCol w="1215520">
                  <a:extLst>
                    <a:ext uri="{9D8B030D-6E8A-4147-A177-3AD203B41FA5}">
                      <a16:colId xmlns:a16="http://schemas.microsoft.com/office/drawing/2014/main" val="1469288318"/>
                    </a:ext>
                  </a:extLst>
                </a:gridCol>
              </a:tblGrid>
              <a:tr h="192277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1. Кадровий склад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2.  Наукова робота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3. Педагогічна діяльність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4. Міжнародна діяльність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5.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діяльність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Разом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uk-UA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uk-UA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Загальна кількість балів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827498"/>
                  </a:ext>
                </a:extLst>
              </a:tr>
              <a:tr h="217653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Факультет психології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4540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загальної та клінічної психології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918,1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61824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457,7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1133,0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21208"/>
                  </a:ext>
                </a:extLst>
              </a:tr>
              <a:tr h="51012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608,0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1522,4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77666"/>
                  </a:ext>
                </a:extLst>
              </a:tr>
              <a:tr h="37409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психології розвитку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67286"/>
                  </a:ext>
                </a:extLst>
              </a:tr>
              <a:tr h="193057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Фізико-технічний факультет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08134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комп'ютерної інженерії та електроніки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1266,6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07484"/>
                  </a:ext>
                </a:extLst>
              </a:tr>
              <a:tr h="510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1 568,0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8950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хімії твердого тіла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790,6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1279,9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14957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методики викладання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136,8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1162,8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3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50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530553"/>
              </p:ext>
            </p:extLst>
          </p:nvPr>
        </p:nvGraphicFramePr>
        <p:xfrm>
          <a:off x="323528" y="1628800"/>
          <a:ext cx="8568950" cy="5040561"/>
        </p:xfrm>
        <a:graphic>
          <a:graphicData uri="http://schemas.openxmlformats.org/drawingml/2006/table">
            <a:tbl>
              <a:tblPr/>
              <a:tblGrid>
                <a:gridCol w="1873280">
                  <a:extLst>
                    <a:ext uri="{9D8B030D-6E8A-4147-A177-3AD203B41FA5}">
                      <a16:colId xmlns:a16="http://schemas.microsoft.com/office/drawing/2014/main" val="3204175489"/>
                    </a:ext>
                  </a:extLst>
                </a:gridCol>
                <a:gridCol w="733454">
                  <a:extLst>
                    <a:ext uri="{9D8B030D-6E8A-4147-A177-3AD203B41FA5}">
                      <a16:colId xmlns:a16="http://schemas.microsoft.com/office/drawing/2014/main" val="3385346094"/>
                    </a:ext>
                  </a:extLst>
                </a:gridCol>
                <a:gridCol w="624427">
                  <a:extLst>
                    <a:ext uri="{9D8B030D-6E8A-4147-A177-3AD203B41FA5}">
                      <a16:colId xmlns:a16="http://schemas.microsoft.com/office/drawing/2014/main" val="550822870"/>
                    </a:ext>
                  </a:extLst>
                </a:gridCol>
                <a:gridCol w="842481">
                  <a:extLst>
                    <a:ext uri="{9D8B030D-6E8A-4147-A177-3AD203B41FA5}">
                      <a16:colId xmlns:a16="http://schemas.microsoft.com/office/drawing/2014/main" val="3427342360"/>
                    </a:ext>
                  </a:extLst>
                </a:gridCol>
                <a:gridCol w="921773">
                  <a:extLst>
                    <a:ext uri="{9D8B030D-6E8A-4147-A177-3AD203B41FA5}">
                      <a16:colId xmlns:a16="http://schemas.microsoft.com/office/drawing/2014/main" val="2611450827"/>
                    </a:ext>
                  </a:extLst>
                </a:gridCol>
                <a:gridCol w="951507">
                  <a:extLst>
                    <a:ext uri="{9D8B030D-6E8A-4147-A177-3AD203B41FA5}">
                      <a16:colId xmlns:a16="http://schemas.microsoft.com/office/drawing/2014/main" val="3983923751"/>
                    </a:ext>
                  </a:extLst>
                </a:gridCol>
                <a:gridCol w="1256288">
                  <a:extLst>
                    <a:ext uri="{9D8B030D-6E8A-4147-A177-3AD203B41FA5}">
                      <a16:colId xmlns:a16="http://schemas.microsoft.com/office/drawing/2014/main" val="1168268326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2837951617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1085580127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4230553314"/>
                    </a:ext>
                  </a:extLst>
                </a:gridCol>
                <a:gridCol w="1233986">
                  <a:extLst>
                    <a:ext uri="{9D8B030D-6E8A-4147-A177-3AD203B41FA5}">
                      <a16:colId xmlns:a16="http://schemas.microsoft.com/office/drawing/2014/main" val="3074723168"/>
                    </a:ext>
                  </a:extLst>
                </a:gridCol>
              </a:tblGrid>
              <a:tr h="34913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математики та інформатики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12306"/>
                  </a:ext>
                </a:extLst>
              </a:tr>
              <a:tr h="545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диференціальних рівнянь і прикладної математики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810,3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90070"/>
                  </a:ext>
                </a:extLst>
              </a:tr>
              <a:tr h="3636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алгебри та геометрії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75457"/>
                  </a:ext>
                </a:extLst>
              </a:tr>
              <a:tr h="545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598,0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49815"/>
                  </a:ext>
                </a:extLst>
              </a:tr>
              <a:tr h="363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2 213,0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181,8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2791,5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4928"/>
                  </a:ext>
                </a:extLst>
              </a:tr>
              <a:tr h="596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комп'ютерних наук  та інформаційних систем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346,4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92843"/>
                  </a:ext>
                </a:extLst>
              </a:tr>
              <a:tr h="38549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822,8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86428"/>
                  </a:ext>
                </a:extLst>
              </a:tr>
              <a:tr h="218206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Економічний факультет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810280"/>
                  </a:ext>
                </a:extLst>
              </a:tr>
              <a:tr h="21093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991,7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40455"/>
                  </a:ext>
                </a:extLst>
              </a:tr>
              <a:tr h="35640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93022"/>
                  </a:ext>
                </a:extLst>
              </a:tr>
              <a:tr h="34913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794,0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60257"/>
                  </a:ext>
                </a:extLst>
              </a:tr>
              <a:tr h="38549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875,2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807943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теоретичної та прикладної економіки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999,1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315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6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579372"/>
              </p:ext>
            </p:extLst>
          </p:nvPr>
        </p:nvGraphicFramePr>
        <p:xfrm>
          <a:off x="438482" y="1412776"/>
          <a:ext cx="8248318" cy="305844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1747963844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2920254605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915481142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1566418165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677188738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2678398449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24294223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85085948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318858887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686734368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3850843271"/>
                    </a:ext>
                  </a:extLst>
                </a:gridCol>
              </a:tblGrid>
              <a:tr h="26585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іноземних мов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47633"/>
                  </a:ext>
                </a:extLst>
              </a:tr>
              <a:tr h="42392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933,6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2398,2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12187"/>
                  </a:ext>
                </a:extLst>
              </a:tr>
              <a:tr h="38081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462,9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125831"/>
                  </a:ext>
                </a:extLst>
              </a:tr>
              <a:tr h="3290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74505"/>
                  </a:ext>
                </a:extLst>
              </a:tr>
              <a:tr h="30177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фізичного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виховання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спорту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72923"/>
                  </a:ext>
                </a:extLst>
              </a:tr>
              <a:tr h="38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фізичної культури і спорту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1223,4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990595"/>
                  </a:ext>
                </a:extLst>
              </a:tr>
              <a:tr h="55325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1287,8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91292"/>
                  </a:ext>
                </a:extLst>
              </a:tr>
              <a:tr h="40955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фізичної терапії, ерготерапії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695,3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86171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673028"/>
              </p:ext>
            </p:extLst>
          </p:nvPr>
        </p:nvGraphicFramePr>
        <p:xfrm>
          <a:off x="438482" y="4471220"/>
          <a:ext cx="8248318" cy="2179415"/>
        </p:xfrm>
        <a:graphic>
          <a:graphicData uri="http://schemas.openxmlformats.org/drawingml/2006/table">
            <a:tbl>
              <a:tblPr/>
              <a:tblGrid>
                <a:gridCol w="1804325">
                  <a:extLst>
                    <a:ext uri="{9D8B030D-6E8A-4147-A177-3AD203B41FA5}">
                      <a16:colId xmlns:a16="http://schemas.microsoft.com/office/drawing/2014/main" val="983249788"/>
                    </a:ext>
                  </a:extLst>
                </a:gridCol>
                <a:gridCol w="706455">
                  <a:extLst>
                    <a:ext uri="{9D8B030D-6E8A-4147-A177-3AD203B41FA5}">
                      <a16:colId xmlns:a16="http://schemas.microsoft.com/office/drawing/2014/main" val="2835808648"/>
                    </a:ext>
                  </a:extLst>
                </a:gridCol>
                <a:gridCol w="601441">
                  <a:extLst>
                    <a:ext uri="{9D8B030D-6E8A-4147-A177-3AD203B41FA5}">
                      <a16:colId xmlns:a16="http://schemas.microsoft.com/office/drawing/2014/main" val="1633187172"/>
                    </a:ext>
                  </a:extLst>
                </a:gridCol>
                <a:gridCol w="811469">
                  <a:extLst>
                    <a:ext uri="{9D8B030D-6E8A-4147-A177-3AD203B41FA5}">
                      <a16:colId xmlns:a16="http://schemas.microsoft.com/office/drawing/2014/main" val="226848575"/>
                    </a:ext>
                  </a:extLst>
                </a:gridCol>
                <a:gridCol w="887842">
                  <a:extLst>
                    <a:ext uri="{9D8B030D-6E8A-4147-A177-3AD203B41FA5}">
                      <a16:colId xmlns:a16="http://schemas.microsoft.com/office/drawing/2014/main" val="3260954984"/>
                    </a:ext>
                  </a:extLst>
                </a:gridCol>
                <a:gridCol w="916483">
                  <a:extLst>
                    <a:ext uri="{9D8B030D-6E8A-4147-A177-3AD203B41FA5}">
                      <a16:colId xmlns:a16="http://schemas.microsoft.com/office/drawing/2014/main" val="1931255806"/>
                    </a:ext>
                  </a:extLst>
                </a:gridCol>
                <a:gridCol w="1212430">
                  <a:extLst>
                    <a:ext uri="{9D8B030D-6E8A-4147-A177-3AD203B41FA5}">
                      <a16:colId xmlns:a16="http://schemas.microsoft.com/office/drawing/2014/main" val="275756690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985758500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404562995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20586102"/>
                    </a:ext>
                  </a:extLst>
                </a:gridCol>
                <a:gridCol w="1188563">
                  <a:extLst>
                    <a:ext uri="{9D8B030D-6E8A-4147-A177-3AD203B41FA5}">
                      <a16:colId xmlns:a16="http://schemas.microsoft.com/office/drawing/2014/main" val="2352089340"/>
                    </a:ext>
                  </a:extLst>
                </a:gridCol>
              </a:tblGrid>
              <a:tr h="25866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туризму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64158"/>
                  </a:ext>
                </a:extLst>
              </a:tr>
              <a:tr h="6509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соціокультурною діяльністю, шоу-бізнесу та івентменеджменту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332498"/>
                  </a:ext>
                </a:extLst>
              </a:tr>
              <a:tr h="34488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туризмознавства і краєзнавства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156892"/>
                  </a:ext>
                </a:extLst>
              </a:tr>
              <a:tr h="373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та країнознавства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374265"/>
                  </a:ext>
                </a:extLst>
              </a:tr>
              <a:tr h="52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готельно-ресторанної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курортної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справи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855,6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544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6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876340"/>
              </p:ext>
            </p:extLst>
          </p:nvPr>
        </p:nvGraphicFramePr>
        <p:xfrm>
          <a:off x="287524" y="1110454"/>
          <a:ext cx="8568951" cy="5759946"/>
        </p:xfrm>
        <a:graphic>
          <a:graphicData uri="http://schemas.openxmlformats.org/drawingml/2006/table">
            <a:tbl>
              <a:tblPr/>
              <a:tblGrid>
                <a:gridCol w="1866254">
                  <a:extLst>
                    <a:ext uri="{9D8B030D-6E8A-4147-A177-3AD203B41FA5}">
                      <a16:colId xmlns:a16="http://schemas.microsoft.com/office/drawing/2014/main" val="4038737410"/>
                    </a:ext>
                  </a:extLst>
                </a:gridCol>
                <a:gridCol w="730703">
                  <a:extLst>
                    <a:ext uri="{9D8B030D-6E8A-4147-A177-3AD203B41FA5}">
                      <a16:colId xmlns:a16="http://schemas.microsoft.com/office/drawing/2014/main" val="643458861"/>
                    </a:ext>
                  </a:extLst>
                </a:gridCol>
                <a:gridCol w="622084">
                  <a:extLst>
                    <a:ext uri="{9D8B030D-6E8A-4147-A177-3AD203B41FA5}">
                      <a16:colId xmlns:a16="http://schemas.microsoft.com/office/drawing/2014/main" val="969412781"/>
                    </a:ext>
                  </a:extLst>
                </a:gridCol>
                <a:gridCol w="839322">
                  <a:extLst>
                    <a:ext uri="{9D8B030D-6E8A-4147-A177-3AD203B41FA5}">
                      <a16:colId xmlns:a16="http://schemas.microsoft.com/office/drawing/2014/main" val="853633305"/>
                    </a:ext>
                  </a:extLst>
                </a:gridCol>
                <a:gridCol w="918316">
                  <a:extLst>
                    <a:ext uri="{9D8B030D-6E8A-4147-A177-3AD203B41FA5}">
                      <a16:colId xmlns:a16="http://schemas.microsoft.com/office/drawing/2014/main" val="1506110521"/>
                    </a:ext>
                  </a:extLst>
                </a:gridCol>
                <a:gridCol w="947939">
                  <a:extLst>
                    <a:ext uri="{9D8B030D-6E8A-4147-A177-3AD203B41FA5}">
                      <a16:colId xmlns:a16="http://schemas.microsoft.com/office/drawing/2014/main" val="2477185481"/>
                    </a:ext>
                  </a:extLst>
                </a:gridCol>
                <a:gridCol w="1254045">
                  <a:extLst>
                    <a:ext uri="{9D8B030D-6E8A-4147-A177-3AD203B41FA5}">
                      <a16:colId xmlns:a16="http://schemas.microsoft.com/office/drawing/2014/main" val="1046309247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1932996094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3803535709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754850190"/>
                    </a:ext>
                  </a:extLst>
                </a:gridCol>
                <a:gridCol w="1229359">
                  <a:extLst>
                    <a:ext uri="{9D8B030D-6E8A-4147-A177-3AD203B41FA5}">
                      <a16:colId xmlns:a16="http://schemas.microsoft.com/office/drawing/2014/main" val="2762265700"/>
                    </a:ext>
                  </a:extLst>
                </a:gridCol>
              </a:tblGrid>
              <a:tr h="168443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історії, політології і міжнародних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162025"/>
                  </a:ext>
                </a:extLst>
              </a:tr>
              <a:tr h="22652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722580"/>
                  </a:ext>
                </a:extLst>
              </a:tr>
              <a:tr h="307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політичних інститутів та процесів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1014,5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715360"/>
                  </a:ext>
                </a:extLst>
              </a:tr>
              <a:tr h="31365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616,8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782533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949,3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58841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1086,7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39368"/>
                  </a:ext>
                </a:extLst>
              </a:tr>
              <a:tr h="6098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039799"/>
                  </a:ext>
                </a:extLst>
              </a:tr>
              <a:tr h="4065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1516,2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045007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і перекладу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932225"/>
                  </a:ext>
                </a:extLst>
              </a:tr>
              <a:tr h="26602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806,5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368154"/>
                  </a:ext>
                </a:extLst>
              </a:tr>
              <a:tr h="22071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Факультет природничих наук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94509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анатомії і фізіології людини і тварин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267,5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674726"/>
                  </a:ext>
                </a:extLst>
              </a:tr>
              <a:tr h="20910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1 996,4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322,0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443,5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2870,3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573280"/>
                  </a:ext>
                </a:extLst>
              </a:tr>
              <a:tr h="31365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776,1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843795"/>
                  </a:ext>
                </a:extLst>
              </a:tr>
              <a:tr h="18005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398,6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29271"/>
                  </a:ext>
                </a:extLst>
              </a:tr>
              <a:tr h="30203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407,6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4266,3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262620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лісового і аграрного менеджменту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691,8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653814"/>
                  </a:ext>
                </a:extLst>
              </a:tr>
              <a:tr h="27299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089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9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492406"/>
              </p:ext>
            </p:extLst>
          </p:nvPr>
        </p:nvGraphicFramePr>
        <p:xfrm>
          <a:off x="611560" y="1556792"/>
          <a:ext cx="8136904" cy="4891978"/>
        </p:xfrm>
        <a:graphic>
          <a:graphicData uri="http://schemas.openxmlformats.org/drawingml/2006/table">
            <a:tbl>
              <a:tblPr/>
              <a:tblGrid>
                <a:gridCol w="1780967">
                  <a:extLst>
                    <a:ext uri="{9D8B030D-6E8A-4147-A177-3AD203B41FA5}">
                      <a16:colId xmlns:a16="http://schemas.microsoft.com/office/drawing/2014/main" val="1964393399"/>
                    </a:ext>
                  </a:extLst>
                </a:gridCol>
                <a:gridCol w="692598">
                  <a:extLst>
                    <a:ext uri="{9D8B030D-6E8A-4147-A177-3AD203B41FA5}">
                      <a16:colId xmlns:a16="http://schemas.microsoft.com/office/drawing/2014/main" val="1823926426"/>
                    </a:ext>
                  </a:extLst>
                </a:gridCol>
                <a:gridCol w="593656">
                  <a:extLst>
                    <a:ext uri="{9D8B030D-6E8A-4147-A177-3AD203B41FA5}">
                      <a16:colId xmlns:a16="http://schemas.microsoft.com/office/drawing/2014/main" val="444864606"/>
                    </a:ext>
                  </a:extLst>
                </a:gridCol>
                <a:gridCol w="798608">
                  <a:extLst>
                    <a:ext uri="{9D8B030D-6E8A-4147-A177-3AD203B41FA5}">
                      <a16:colId xmlns:a16="http://schemas.microsoft.com/office/drawing/2014/main" val="47044706"/>
                    </a:ext>
                  </a:extLst>
                </a:gridCol>
                <a:gridCol w="876349">
                  <a:extLst>
                    <a:ext uri="{9D8B030D-6E8A-4147-A177-3AD203B41FA5}">
                      <a16:colId xmlns:a16="http://schemas.microsoft.com/office/drawing/2014/main" val="3934507467"/>
                    </a:ext>
                  </a:extLst>
                </a:gridCol>
                <a:gridCol w="904618">
                  <a:extLst>
                    <a:ext uri="{9D8B030D-6E8A-4147-A177-3AD203B41FA5}">
                      <a16:colId xmlns:a16="http://schemas.microsoft.com/office/drawing/2014/main" val="3975372699"/>
                    </a:ext>
                  </a:extLst>
                </a:gridCol>
                <a:gridCol w="1194378">
                  <a:extLst>
                    <a:ext uri="{9D8B030D-6E8A-4147-A177-3AD203B41FA5}">
                      <a16:colId xmlns:a16="http://schemas.microsoft.com/office/drawing/2014/main" val="3560402294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818208773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2830982895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3765866663"/>
                    </a:ext>
                  </a:extLst>
                </a:gridCol>
                <a:gridCol w="1173177">
                  <a:extLst>
                    <a:ext uri="{9D8B030D-6E8A-4147-A177-3AD203B41FA5}">
                      <a16:colId xmlns:a16="http://schemas.microsoft.com/office/drawing/2014/main" val="23761116"/>
                    </a:ext>
                  </a:extLst>
                </a:gridCol>
              </a:tblGrid>
              <a:tr h="16857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філології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23144"/>
                  </a:ext>
                </a:extLst>
              </a:tr>
              <a:tr h="24275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297,0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38372"/>
                  </a:ext>
                </a:extLst>
              </a:tr>
              <a:tr h="3573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699,5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42833"/>
                  </a:ext>
                </a:extLst>
              </a:tr>
              <a:tr h="505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804,2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21885"/>
                  </a:ext>
                </a:extLst>
              </a:tr>
              <a:tr h="236008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701,8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992680"/>
                  </a:ext>
                </a:extLst>
              </a:tr>
              <a:tr h="330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загального та германського мовознавства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360304"/>
                  </a:ext>
                </a:extLst>
              </a:tr>
              <a:tr h="1685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349,0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990,2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755487"/>
                  </a:ext>
                </a:extLst>
              </a:tr>
              <a:tr h="26298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Педагогічний факультет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46827"/>
                  </a:ext>
                </a:extLst>
              </a:tr>
              <a:tr h="472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1297,6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695312"/>
                  </a:ext>
                </a:extLst>
              </a:tr>
              <a:tr h="46527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1359,4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669571"/>
                  </a:ext>
                </a:extLst>
              </a:tr>
              <a:tr h="459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449,6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1385,5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00206"/>
                  </a:ext>
                </a:extLst>
              </a:tr>
              <a:tr h="485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386,5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530649"/>
                  </a:ext>
                </a:extLst>
              </a:tr>
              <a:tr h="37087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786,0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543,0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3237,6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538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51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797430"/>
              </p:ext>
            </p:extLst>
          </p:nvPr>
        </p:nvGraphicFramePr>
        <p:xfrm>
          <a:off x="447841" y="1412776"/>
          <a:ext cx="8248318" cy="270875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2980467756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64831184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422138381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3017822443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777185924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1019577753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11901353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58920321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657688006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008871223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764015238"/>
                    </a:ext>
                  </a:extLst>
                </a:gridCol>
              </a:tblGrid>
              <a:tr h="25866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Навчально-науковий Юридичний інститут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592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історії держави і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92314"/>
                  </a:ext>
                </a:extLst>
              </a:tr>
              <a:tr h="517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політики у сфері боротьби зі злочинністю та кримінального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77457"/>
                  </a:ext>
                </a:extLst>
              </a:tr>
              <a:tr h="20836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1037,1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689341"/>
                  </a:ext>
                </a:extLst>
              </a:tr>
              <a:tr h="27303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судочинства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656947"/>
                  </a:ext>
                </a:extLst>
              </a:tr>
              <a:tr h="4957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екологічного та аграрного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89964"/>
                  </a:ext>
                </a:extLst>
              </a:tr>
              <a:tr h="581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129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002778"/>
              </p:ext>
            </p:extLst>
          </p:nvPr>
        </p:nvGraphicFramePr>
        <p:xfrm>
          <a:off x="407244" y="4157433"/>
          <a:ext cx="8248318" cy="189687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3917618764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894134988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48652239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2536730017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2342897468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635702691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9377862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722468667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303774394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417875596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779383167"/>
                    </a:ext>
                  </a:extLst>
                </a:gridCol>
              </a:tblGrid>
              <a:tr h="201184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Коломийський навчально-науковий Інститут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84131"/>
                  </a:ext>
                </a:extLst>
              </a:tr>
              <a:tr h="22992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394684"/>
                  </a:ext>
                </a:extLst>
              </a:tr>
              <a:tr h="40236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55588"/>
                  </a:ext>
                </a:extLst>
              </a:tr>
              <a:tr h="29459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Інститут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післядипломної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довузівської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підготовки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638"/>
                  </a:ext>
                </a:extLst>
              </a:tr>
              <a:tr h="36644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2367,7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961592"/>
                  </a:ext>
                </a:extLst>
              </a:tr>
              <a:tr h="402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професійної освіти та інноваційних технологій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7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92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105371"/>
              </p:ext>
            </p:extLst>
          </p:nvPr>
        </p:nvGraphicFramePr>
        <p:xfrm>
          <a:off x="438482" y="1412776"/>
          <a:ext cx="8248318" cy="4009185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3590962317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3775712256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810720938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46067413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596648792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2618268861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569536910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70411851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862218689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258283615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365833727"/>
                    </a:ext>
                  </a:extLst>
                </a:gridCol>
              </a:tblGrid>
              <a:tr h="38799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Навчально-науковий Інститут мистецтв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8163"/>
                  </a:ext>
                </a:extLst>
              </a:tr>
              <a:tr h="502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музичного виховання та диригування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142798"/>
                  </a:ext>
                </a:extLst>
              </a:tr>
              <a:tr h="373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сценічного мистецтва і хореографії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973484"/>
                  </a:ext>
                </a:extLst>
              </a:tr>
              <a:tr h="409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283175"/>
                  </a:ext>
                </a:extLst>
              </a:tr>
              <a:tr h="6538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викладання образотворчого і декоративно-прикладного мистецтва та дизайну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210196"/>
                  </a:ext>
                </a:extLst>
              </a:tr>
              <a:tr h="603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образотворчого і декоративно-прикладного мистецтва та реставрації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054423"/>
                  </a:ext>
                </a:extLst>
              </a:tr>
              <a:tr h="3290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309736"/>
                  </a:ext>
                </a:extLst>
              </a:tr>
              <a:tr h="704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музичної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україністики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народно-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інструментального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мистецтва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9412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682497"/>
              </p:ext>
            </p:extLst>
          </p:nvPr>
        </p:nvGraphicFramePr>
        <p:xfrm>
          <a:off x="468356" y="5455024"/>
          <a:ext cx="8248318" cy="1140013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2496436467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579739023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835027711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2469705106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233842250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128929702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781963759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263812716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101177952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543355117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1941066005"/>
                    </a:ext>
                  </a:extLst>
                </a:gridCol>
              </a:tblGrid>
              <a:tr h="19399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Загальноуніверситетські</a:t>
                      </a:r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кафедри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04517"/>
                  </a:ext>
                </a:extLst>
              </a:tr>
              <a:tr h="330516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65443"/>
                  </a:ext>
                </a:extLst>
              </a:tr>
              <a:tr h="35207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війської підготовки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344120"/>
                  </a:ext>
                </a:extLst>
              </a:tr>
              <a:tr h="2514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601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0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Значення </a:t>
            </a:r>
            <a:r>
              <a:rPr lang="uk-UA" sz="2800" b="1" dirty="0" smtClean="0"/>
              <a:t>рейтингових показників </a:t>
            </a:r>
            <a:r>
              <a:rPr lang="uk-UA" sz="2800" b="1" dirty="0"/>
              <a:t>ефективності діяльності кафедр </a:t>
            </a:r>
            <a:r>
              <a:rPr lang="uk-UA" sz="2800" b="1" dirty="0" smtClean="0"/>
              <a:t>2021 році у розрахунку на 1 науково-педагогічного працівника</a:t>
            </a:r>
            <a:endParaRPr lang="uk-UA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024900"/>
              </p:ext>
            </p:extLst>
          </p:nvPr>
        </p:nvGraphicFramePr>
        <p:xfrm>
          <a:off x="647564" y="1268760"/>
          <a:ext cx="7848872" cy="5477125"/>
        </p:xfrm>
        <a:graphic>
          <a:graphicData uri="http://schemas.openxmlformats.org/drawingml/2006/table">
            <a:tbl>
              <a:tblPr/>
              <a:tblGrid>
                <a:gridCol w="276613">
                  <a:extLst>
                    <a:ext uri="{9D8B030D-6E8A-4147-A177-3AD203B41FA5}">
                      <a16:colId xmlns:a16="http://schemas.microsoft.com/office/drawing/2014/main" val="1710871378"/>
                    </a:ext>
                  </a:extLst>
                </a:gridCol>
                <a:gridCol w="3492230">
                  <a:extLst>
                    <a:ext uri="{9D8B030D-6E8A-4147-A177-3AD203B41FA5}">
                      <a16:colId xmlns:a16="http://schemas.microsoft.com/office/drawing/2014/main" val="1413798658"/>
                    </a:ext>
                  </a:extLst>
                </a:gridCol>
                <a:gridCol w="1884420">
                  <a:extLst>
                    <a:ext uri="{9D8B030D-6E8A-4147-A177-3AD203B41FA5}">
                      <a16:colId xmlns:a16="http://schemas.microsoft.com/office/drawing/2014/main" val="4275660199"/>
                    </a:ext>
                  </a:extLst>
                </a:gridCol>
                <a:gridCol w="1175602">
                  <a:extLst>
                    <a:ext uri="{9D8B030D-6E8A-4147-A177-3AD203B41FA5}">
                      <a16:colId xmlns:a16="http://schemas.microsoft.com/office/drawing/2014/main" val="3033642012"/>
                    </a:ext>
                  </a:extLst>
                </a:gridCol>
                <a:gridCol w="1020007">
                  <a:extLst>
                    <a:ext uri="{9D8B030D-6E8A-4147-A177-3AD203B41FA5}">
                      <a16:colId xmlns:a16="http://schemas.microsoft.com/office/drawing/2014/main" val="1528525169"/>
                    </a:ext>
                  </a:extLst>
                </a:gridCol>
              </a:tblGrid>
              <a:tr h="739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балів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з </a:t>
                      </a: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</a:rPr>
                        <a:t>оцінкою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 декана)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Кількість працівників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Середній бал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570929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4 266,3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426,6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018765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2 870,3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358,8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44610"/>
                  </a:ext>
                </a:extLst>
              </a:tr>
              <a:tr h="376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2 430,0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257332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хімії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твердого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тіла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1 279,9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256,0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14798"/>
                  </a:ext>
                </a:extLst>
              </a:tr>
              <a:tr h="376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2 367,7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236,8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529819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effectLst/>
                          <a:latin typeface="Times New Roman" panose="02020603050405020304" pitchFamily="18" charset="0"/>
                        </a:rPr>
                        <a:t>Кафедра фізики і методики викладання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1 162,8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232,6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55576"/>
                  </a:ext>
                </a:extLst>
              </a:tr>
              <a:tr h="376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effectLst/>
                          <a:latin typeface="Times New Roman" panose="02020603050405020304" pitchFamily="18" charset="0"/>
                        </a:rPr>
                        <a:t>Кафедра математичного і функціонального аналізу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2 791,5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214,7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760830"/>
                  </a:ext>
                </a:extLst>
              </a:tr>
              <a:tr h="376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effectLst/>
                          <a:latin typeface="Times New Roman" panose="02020603050405020304" pitchFamily="18" charset="0"/>
                        </a:rPr>
                        <a:t>Кафедра професійної освіти та інноваційних технологій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207,4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506128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1 086,7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181,1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597916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857,0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171,4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109350"/>
                  </a:ext>
                </a:extLst>
              </a:tr>
              <a:tr h="37636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1 516,2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159,6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750517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622,0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155,5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105966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effectLst/>
                          <a:latin typeface="Times New Roman" panose="02020603050405020304" pitchFamily="18" charset="0"/>
                        </a:rPr>
                        <a:t>Кафедра анатомії і фізіології людини і тварин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710,1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142,0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732879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3 237,6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140,8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386224"/>
                  </a:ext>
                </a:extLst>
              </a:tr>
              <a:tr h="24194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>
                          <a:effectLst/>
                          <a:latin typeface="Times New Roman" panose="02020603050405020304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>
                          <a:effectLst/>
                          <a:latin typeface="Times New Roman" panose="02020603050405020304" pitchFamily="18" charset="0"/>
                        </a:rPr>
                        <a:t>822,8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0" dirty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137,1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910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Значення </a:t>
            </a:r>
            <a:r>
              <a:rPr lang="uk-UA" sz="2800" b="1" dirty="0" smtClean="0"/>
              <a:t>рейтингових показників </a:t>
            </a:r>
            <a:r>
              <a:rPr lang="uk-UA" sz="2800" b="1" dirty="0"/>
              <a:t>ефективності діяльності кафедр </a:t>
            </a:r>
            <a:r>
              <a:rPr lang="uk-UA" sz="2800" b="1" dirty="0" smtClean="0"/>
              <a:t>2021 році у розрахунку на 1 науково-педагогічного працівника</a:t>
            </a:r>
            <a:endParaRPr lang="uk-UA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566824"/>
              </p:ext>
            </p:extLst>
          </p:nvPr>
        </p:nvGraphicFramePr>
        <p:xfrm>
          <a:off x="680358" y="2136744"/>
          <a:ext cx="7783284" cy="4748648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3195747984"/>
                    </a:ext>
                  </a:extLst>
                </a:gridCol>
                <a:gridCol w="3463047">
                  <a:extLst>
                    <a:ext uri="{9D8B030D-6E8A-4147-A177-3AD203B41FA5}">
                      <a16:colId xmlns:a16="http://schemas.microsoft.com/office/drawing/2014/main" val="2351633978"/>
                    </a:ext>
                  </a:extLst>
                </a:gridCol>
                <a:gridCol w="1868674">
                  <a:extLst>
                    <a:ext uri="{9D8B030D-6E8A-4147-A177-3AD203B41FA5}">
                      <a16:colId xmlns:a16="http://schemas.microsoft.com/office/drawing/2014/main" val="3878870580"/>
                    </a:ext>
                  </a:extLst>
                </a:gridCol>
                <a:gridCol w="1165778">
                  <a:extLst>
                    <a:ext uri="{9D8B030D-6E8A-4147-A177-3AD203B41FA5}">
                      <a16:colId xmlns:a16="http://schemas.microsoft.com/office/drawing/2014/main" val="3624287211"/>
                    </a:ext>
                  </a:extLst>
                </a:gridCol>
                <a:gridCol w="1011484">
                  <a:extLst>
                    <a:ext uri="{9D8B030D-6E8A-4147-A177-3AD203B41FA5}">
                      <a16:colId xmlns:a16="http://schemas.microsoft.com/office/drawing/2014/main" val="2301404585"/>
                    </a:ext>
                  </a:extLst>
                </a:gridCol>
              </a:tblGrid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диференціальних рівнянь і прикладної математики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810,3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135,1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000705"/>
                  </a:ext>
                </a:extLst>
              </a:tr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1 297,6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129,8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182440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1 500,0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15548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теоретичної та прикладної економіки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999,1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124,9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641931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психології розвитку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497,5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124,4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6651098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990,2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123,8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00898"/>
                  </a:ext>
                </a:extLst>
              </a:tr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</a:rPr>
                        <a:t>Кафедра трудового, </a:t>
                      </a:r>
                      <a:r>
                        <a:rPr lang="ru-RU" sz="1300" b="1" dirty="0" err="1">
                          <a:effectLst/>
                          <a:latin typeface="Times New Roman" panose="02020603050405020304" pitchFamily="18" charset="0"/>
                        </a:rPr>
                        <a:t>екологічного</a:t>
                      </a: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</a:rPr>
                        <a:t> та аграрного права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600,8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120,2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228840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949,3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118,7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358237"/>
                  </a:ext>
                </a:extLst>
              </a:tr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комп'ютерної інженерії та електроніки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1 266,6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115,1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313095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політичних інститутів та процесів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1 014,5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112,7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872732"/>
                  </a:ext>
                </a:extLst>
              </a:tr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фахових методик і технологій початкової освіти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2 024,3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112,5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695738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875,2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109,4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414968"/>
                  </a:ext>
                </a:extLst>
              </a:tr>
              <a:tr h="384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готельно-ресторанної та курортної справи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970,6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107,8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396603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1 133,0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103,0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123042"/>
                  </a:ext>
                </a:extLst>
              </a:tr>
              <a:tr h="246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616,8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25716" marR="25716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008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795175"/>
              </p:ext>
            </p:extLst>
          </p:nvPr>
        </p:nvGraphicFramePr>
        <p:xfrm>
          <a:off x="680358" y="1397462"/>
          <a:ext cx="7783284" cy="739282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1471755553"/>
                    </a:ext>
                  </a:extLst>
                </a:gridCol>
                <a:gridCol w="3463048">
                  <a:extLst>
                    <a:ext uri="{9D8B030D-6E8A-4147-A177-3AD203B41FA5}">
                      <a16:colId xmlns:a16="http://schemas.microsoft.com/office/drawing/2014/main" val="1712043622"/>
                    </a:ext>
                  </a:extLst>
                </a:gridCol>
                <a:gridCol w="1858906">
                  <a:extLst>
                    <a:ext uri="{9D8B030D-6E8A-4147-A177-3AD203B41FA5}">
                      <a16:colId xmlns:a16="http://schemas.microsoft.com/office/drawing/2014/main" val="2588354490"/>
                    </a:ext>
                  </a:extLst>
                </a:gridCol>
                <a:gridCol w="1147294">
                  <a:extLst>
                    <a:ext uri="{9D8B030D-6E8A-4147-A177-3AD203B41FA5}">
                      <a16:colId xmlns:a16="http://schemas.microsoft.com/office/drawing/2014/main" val="4276429256"/>
                    </a:ext>
                  </a:extLst>
                </a:gridCol>
                <a:gridCol w="1039735">
                  <a:extLst>
                    <a:ext uri="{9D8B030D-6E8A-4147-A177-3AD203B41FA5}">
                      <a16:colId xmlns:a16="http://schemas.microsoft.com/office/drawing/2014/main" val="3931495397"/>
                    </a:ext>
                  </a:extLst>
                </a:gridCol>
              </a:tblGrid>
              <a:tr h="739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балів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з </a:t>
                      </a: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</a:rPr>
                        <a:t>оцінкою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 декана)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Кількість працівників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Середній бал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3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89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Значення </a:t>
            </a:r>
            <a:r>
              <a:rPr lang="uk-UA" sz="2800" b="1" dirty="0" smtClean="0"/>
              <a:t>рейтингових показників </a:t>
            </a:r>
            <a:r>
              <a:rPr lang="uk-UA" sz="2800" b="1" dirty="0"/>
              <a:t>ефективності діяльності кафедр </a:t>
            </a:r>
            <a:r>
              <a:rPr lang="uk-UA" sz="2800" b="1" dirty="0" smtClean="0"/>
              <a:t>2021 році у розрахунку на 1 науково-педагогічного працівника</a:t>
            </a:r>
            <a:endParaRPr lang="uk-UA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795175"/>
              </p:ext>
            </p:extLst>
          </p:nvPr>
        </p:nvGraphicFramePr>
        <p:xfrm>
          <a:off x="680358" y="1397462"/>
          <a:ext cx="7783284" cy="739282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1471755553"/>
                    </a:ext>
                  </a:extLst>
                </a:gridCol>
                <a:gridCol w="3463048">
                  <a:extLst>
                    <a:ext uri="{9D8B030D-6E8A-4147-A177-3AD203B41FA5}">
                      <a16:colId xmlns:a16="http://schemas.microsoft.com/office/drawing/2014/main" val="1712043622"/>
                    </a:ext>
                  </a:extLst>
                </a:gridCol>
                <a:gridCol w="1858906">
                  <a:extLst>
                    <a:ext uri="{9D8B030D-6E8A-4147-A177-3AD203B41FA5}">
                      <a16:colId xmlns:a16="http://schemas.microsoft.com/office/drawing/2014/main" val="2588354490"/>
                    </a:ext>
                  </a:extLst>
                </a:gridCol>
                <a:gridCol w="1147294">
                  <a:extLst>
                    <a:ext uri="{9D8B030D-6E8A-4147-A177-3AD203B41FA5}">
                      <a16:colId xmlns:a16="http://schemas.microsoft.com/office/drawing/2014/main" val="4276429256"/>
                    </a:ext>
                  </a:extLst>
                </a:gridCol>
                <a:gridCol w="1039735">
                  <a:extLst>
                    <a:ext uri="{9D8B030D-6E8A-4147-A177-3AD203B41FA5}">
                      <a16:colId xmlns:a16="http://schemas.microsoft.com/office/drawing/2014/main" val="3931495397"/>
                    </a:ext>
                  </a:extLst>
                </a:gridCol>
              </a:tblGrid>
              <a:tr h="739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балів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з </a:t>
                      </a: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</a:rPr>
                        <a:t>оцінкою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 декана)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Кількість працівників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Середній бал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3075"/>
                  </a:ext>
                </a:extLst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486336"/>
              </p:ext>
            </p:extLst>
          </p:nvPr>
        </p:nvGraphicFramePr>
        <p:xfrm>
          <a:off x="680358" y="2136744"/>
          <a:ext cx="7783284" cy="4564837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3455867606"/>
                    </a:ext>
                  </a:extLst>
                </a:gridCol>
                <a:gridCol w="3473325">
                  <a:extLst>
                    <a:ext uri="{9D8B030D-6E8A-4147-A177-3AD203B41FA5}">
                      <a16:colId xmlns:a16="http://schemas.microsoft.com/office/drawing/2014/main" val="19487272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15662376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203992966"/>
                    </a:ext>
                  </a:extLst>
                </a:gridCol>
                <a:gridCol w="1011322">
                  <a:extLst>
                    <a:ext uri="{9D8B030D-6E8A-4147-A177-3AD203B41FA5}">
                      <a16:colId xmlns:a16="http://schemas.microsoft.com/office/drawing/2014/main" val="700430817"/>
                    </a:ext>
                  </a:extLst>
                </a:gridCol>
              </a:tblGrid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теорії та методики фізичної культури і спорту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1 223,4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102,0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889129"/>
                  </a:ext>
                </a:extLst>
              </a:tr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804,2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154621"/>
                  </a:ext>
                </a:extLst>
              </a:tr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1 385,5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367143"/>
                  </a:ext>
                </a:extLst>
              </a:tr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1 359,4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97,1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776746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776,1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97,0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32650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567,1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94,5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91553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1 287,8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721582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990,0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40301"/>
                  </a:ext>
                </a:extLst>
              </a:tr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1 522,4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89,6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733328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806,5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89,6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840746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41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701,8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87,7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51333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1 037,3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86,4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30751"/>
                  </a:ext>
                </a:extLst>
              </a:tr>
              <a:tr h="536979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729,0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81,0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871086"/>
                  </a:ext>
                </a:extLst>
              </a:tr>
              <a:tr h="357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управління соціокультурною діяльністю, шоу-бізнесу та івентменеджменту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398,8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246395"/>
                  </a:ext>
                </a:extLst>
              </a:tr>
              <a:tr h="23013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500" b="1"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794,0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79,4</a:t>
                      </a:r>
                    </a:p>
                  </a:txBody>
                  <a:tcPr marL="23972" marR="23972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62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7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Значення </a:t>
            </a:r>
            <a:r>
              <a:rPr lang="uk-UA" sz="2800" b="1" dirty="0" smtClean="0"/>
              <a:t>рейтингових показників </a:t>
            </a:r>
            <a:r>
              <a:rPr lang="uk-UA" sz="2800" b="1" dirty="0"/>
              <a:t>ефективності діяльності кафедр </a:t>
            </a:r>
            <a:r>
              <a:rPr lang="uk-UA" sz="2800" b="1" dirty="0" smtClean="0"/>
              <a:t>2021 році у розрахунку на 1 науково-педагогічного працівника</a:t>
            </a:r>
            <a:endParaRPr lang="uk-UA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795175"/>
              </p:ext>
            </p:extLst>
          </p:nvPr>
        </p:nvGraphicFramePr>
        <p:xfrm>
          <a:off x="680358" y="1397462"/>
          <a:ext cx="7783284" cy="739282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1471755553"/>
                    </a:ext>
                  </a:extLst>
                </a:gridCol>
                <a:gridCol w="3463048">
                  <a:extLst>
                    <a:ext uri="{9D8B030D-6E8A-4147-A177-3AD203B41FA5}">
                      <a16:colId xmlns:a16="http://schemas.microsoft.com/office/drawing/2014/main" val="1712043622"/>
                    </a:ext>
                  </a:extLst>
                </a:gridCol>
                <a:gridCol w="1858906">
                  <a:extLst>
                    <a:ext uri="{9D8B030D-6E8A-4147-A177-3AD203B41FA5}">
                      <a16:colId xmlns:a16="http://schemas.microsoft.com/office/drawing/2014/main" val="2588354490"/>
                    </a:ext>
                  </a:extLst>
                </a:gridCol>
                <a:gridCol w="1147294">
                  <a:extLst>
                    <a:ext uri="{9D8B030D-6E8A-4147-A177-3AD203B41FA5}">
                      <a16:colId xmlns:a16="http://schemas.microsoft.com/office/drawing/2014/main" val="4276429256"/>
                    </a:ext>
                  </a:extLst>
                </a:gridCol>
                <a:gridCol w="1039735">
                  <a:extLst>
                    <a:ext uri="{9D8B030D-6E8A-4147-A177-3AD203B41FA5}">
                      <a16:colId xmlns:a16="http://schemas.microsoft.com/office/drawing/2014/main" val="3931495397"/>
                    </a:ext>
                  </a:extLst>
                </a:gridCol>
              </a:tblGrid>
              <a:tr h="739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балів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з </a:t>
                      </a: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</a:rPr>
                        <a:t>оцінкою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 декана)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Кількість працівників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Середній бал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3075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804324"/>
              </p:ext>
            </p:extLst>
          </p:nvPr>
        </p:nvGraphicFramePr>
        <p:xfrm>
          <a:off x="692958" y="2147056"/>
          <a:ext cx="7770685" cy="4525961"/>
        </p:xfrm>
        <a:graphic>
          <a:graphicData uri="http://schemas.openxmlformats.org/drawingml/2006/table">
            <a:tbl>
              <a:tblPr/>
              <a:tblGrid>
                <a:gridCol w="273857">
                  <a:extLst>
                    <a:ext uri="{9D8B030D-6E8A-4147-A177-3AD203B41FA5}">
                      <a16:colId xmlns:a16="http://schemas.microsoft.com/office/drawing/2014/main" val="2248099202"/>
                    </a:ext>
                  </a:extLst>
                </a:gridCol>
                <a:gridCol w="3500322">
                  <a:extLst>
                    <a:ext uri="{9D8B030D-6E8A-4147-A177-3AD203B41FA5}">
                      <a16:colId xmlns:a16="http://schemas.microsoft.com/office/drawing/2014/main" val="2968084897"/>
                    </a:ext>
                  </a:extLst>
                </a:gridCol>
                <a:gridCol w="1891834">
                  <a:extLst>
                    <a:ext uri="{9D8B030D-6E8A-4147-A177-3AD203B41FA5}">
                      <a16:colId xmlns:a16="http://schemas.microsoft.com/office/drawing/2014/main" val="2711329607"/>
                    </a:ext>
                  </a:extLst>
                </a:gridCol>
                <a:gridCol w="1094826">
                  <a:extLst>
                    <a:ext uri="{9D8B030D-6E8A-4147-A177-3AD203B41FA5}">
                      <a16:colId xmlns:a16="http://schemas.microsoft.com/office/drawing/2014/main" val="3119060262"/>
                    </a:ext>
                  </a:extLst>
                </a:gridCol>
                <a:gridCol w="1009846">
                  <a:extLst>
                    <a:ext uri="{9D8B030D-6E8A-4147-A177-3AD203B41FA5}">
                      <a16:colId xmlns:a16="http://schemas.microsoft.com/office/drawing/2014/main" val="4029640255"/>
                    </a:ext>
                  </a:extLst>
                </a:gridCol>
              </a:tblGrid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522,9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74,7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44252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теорії та історії держави і права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448,0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74,7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742385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1 152,9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72,1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97432"/>
                  </a:ext>
                </a:extLst>
              </a:tr>
              <a:tr h="37942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загального та германського мовознавства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566,9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70,9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151413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загальної та клінічної психології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918,1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70,6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948821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лісового і аграрного менеджменту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691,8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486110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алгебри та геометрії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473,0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67,6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837576"/>
                  </a:ext>
                </a:extLst>
              </a:tr>
              <a:tr h="37942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598,0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66,4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368965"/>
                  </a:ext>
                </a:extLst>
              </a:tr>
              <a:tr h="37942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політики у сфері боротьби зі злочинністю та кримінального права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530,3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823721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699,5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63,6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15666"/>
                  </a:ext>
                </a:extLst>
              </a:tr>
              <a:tr h="37942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музичної україністики та народно-інструментального мистецтва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941,8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62,8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658649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991,7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62,0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836450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туризмознавства і краєзнавства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480,8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60,1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87827"/>
                  </a:ext>
                </a:extLst>
              </a:tr>
              <a:tr h="569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59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effectLst/>
                          <a:latin typeface="Times New Roman" panose="02020603050405020304" pitchFamily="18" charset="0"/>
                        </a:rPr>
                        <a:t>Кафедра методики викладання образотворчого і декоративно-прикладного мистецтва та дизайну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538,8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59,9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119189"/>
                  </a:ext>
                </a:extLst>
              </a:tr>
              <a:tr h="243914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600" b="1"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>
                          <a:effectLst/>
                          <a:latin typeface="Times New Roman" panose="02020603050405020304" pitchFamily="18" charset="0"/>
                        </a:rPr>
                        <a:t>Кафедра фізичної терапії, ерготерапії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>
                          <a:effectLst/>
                          <a:latin typeface="Times New Roman" panose="02020603050405020304" pitchFamily="18" charset="0"/>
                        </a:rPr>
                        <a:t>695,3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0" dirty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200" b="1" dirty="0">
                          <a:effectLst/>
                          <a:latin typeface="Times New Roman" panose="02020603050405020304" pitchFamily="18" charset="0"/>
                        </a:rPr>
                        <a:t>58,0</a:t>
                      </a:r>
                    </a:p>
                  </a:txBody>
                  <a:tcPr marL="25408" marR="2540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97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6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Значення </a:t>
            </a:r>
            <a:r>
              <a:rPr lang="uk-UA" sz="2800" b="1" dirty="0" smtClean="0"/>
              <a:t>рейтингових показників </a:t>
            </a:r>
            <a:r>
              <a:rPr lang="uk-UA" sz="2800" b="1" dirty="0"/>
              <a:t>ефективності діяльності кафедр </a:t>
            </a:r>
            <a:r>
              <a:rPr lang="uk-UA" sz="2800" b="1" dirty="0" smtClean="0"/>
              <a:t>2021 році у розрахунку на 1 науково-педагогічного працівника</a:t>
            </a:r>
            <a:endParaRPr lang="uk-UA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795175"/>
              </p:ext>
            </p:extLst>
          </p:nvPr>
        </p:nvGraphicFramePr>
        <p:xfrm>
          <a:off x="680358" y="1397462"/>
          <a:ext cx="7783284" cy="739282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1471755553"/>
                    </a:ext>
                  </a:extLst>
                </a:gridCol>
                <a:gridCol w="3463048">
                  <a:extLst>
                    <a:ext uri="{9D8B030D-6E8A-4147-A177-3AD203B41FA5}">
                      <a16:colId xmlns:a16="http://schemas.microsoft.com/office/drawing/2014/main" val="1712043622"/>
                    </a:ext>
                  </a:extLst>
                </a:gridCol>
                <a:gridCol w="1858906">
                  <a:extLst>
                    <a:ext uri="{9D8B030D-6E8A-4147-A177-3AD203B41FA5}">
                      <a16:colId xmlns:a16="http://schemas.microsoft.com/office/drawing/2014/main" val="2588354490"/>
                    </a:ext>
                  </a:extLst>
                </a:gridCol>
                <a:gridCol w="1147294">
                  <a:extLst>
                    <a:ext uri="{9D8B030D-6E8A-4147-A177-3AD203B41FA5}">
                      <a16:colId xmlns:a16="http://schemas.microsoft.com/office/drawing/2014/main" val="4276429256"/>
                    </a:ext>
                  </a:extLst>
                </a:gridCol>
                <a:gridCol w="1039735">
                  <a:extLst>
                    <a:ext uri="{9D8B030D-6E8A-4147-A177-3AD203B41FA5}">
                      <a16:colId xmlns:a16="http://schemas.microsoft.com/office/drawing/2014/main" val="3931495397"/>
                    </a:ext>
                  </a:extLst>
                </a:gridCol>
              </a:tblGrid>
              <a:tr h="739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Загальна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кількість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</a:rPr>
                        <a:t>балів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100" b="1" dirty="0" smtClean="0"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з </a:t>
                      </a:r>
                      <a:r>
                        <a:rPr lang="ru-RU" sz="1100" b="1" dirty="0" err="1">
                          <a:effectLst/>
                          <a:latin typeface="Times New Roman" panose="02020603050405020304" pitchFamily="18" charset="0"/>
                        </a:rPr>
                        <a:t>оцінкою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</a:rPr>
                        <a:t> декана)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Кількість працівників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</a:rPr>
                        <a:t>Середній бал</a:t>
                      </a:r>
                    </a:p>
                  </a:txBody>
                  <a:tcPr marL="22630" marR="226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433075"/>
                  </a:ext>
                </a:extLst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483547"/>
              </p:ext>
            </p:extLst>
          </p:nvPr>
        </p:nvGraphicFramePr>
        <p:xfrm>
          <a:off x="680359" y="2136744"/>
          <a:ext cx="7783285" cy="4495465"/>
        </p:xfrm>
        <a:graphic>
          <a:graphicData uri="http://schemas.openxmlformats.org/drawingml/2006/table">
            <a:tbl>
              <a:tblPr/>
              <a:tblGrid>
                <a:gridCol w="274301">
                  <a:extLst>
                    <a:ext uri="{9D8B030D-6E8A-4147-A177-3AD203B41FA5}">
                      <a16:colId xmlns:a16="http://schemas.microsoft.com/office/drawing/2014/main" val="4002427387"/>
                    </a:ext>
                  </a:extLst>
                </a:gridCol>
                <a:gridCol w="3473324">
                  <a:extLst>
                    <a:ext uri="{9D8B030D-6E8A-4147-A177-3AD203B41FA5}">
                      <a16:colId xmlns:a16="http://schemas.microsoft.com/office/drawing/2014/main" val="1952744474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89312157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33660019"/>
                    </a:ext>
                  </a:extLst>
                </a:gridCol>
                <a:gridCol w="1083332">
                  <a:extLst>
                    <a:ext uri="{9D8B030D-6E8A-4147-A177-3AD203B41FA5}">
                      <a16:colId xmlns:a16="http://schemas.microsoft.com/office/drawing/2014/main" val="1366932644"/>
                    </a:ext>
                  </a:extLst>
                </a:gridCol>
              </a:tblGrid>
              <a:tr h="40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401,1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57,3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403663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888,6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55,5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906154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судочинства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327,5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54,6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617008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2 398,2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54,5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60934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іноземних мов і перекладу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653,3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50,3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838256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іноземних мов та країнознавства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517,5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47,0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167083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сценічного мистецтва і хореографії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650,3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43,4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801876"/>
                  </a:ext>
                </a:extLst>
              </a:tr>
              <a:tr h="40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комп'ютерних наук та інформаційних систем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346,4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43,3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762191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889,0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40,4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957775"/>
                  </a:ext>
                </a:extLst>
              </a:tr>
              <a:tr h="40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методики музичного виховання та диригування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576,0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32,0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47607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440,5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29,4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496675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462,9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104383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448,8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442489"/>
                  </a:ext>
                </a:extLst>
              </a:tr>
              <a:tr h="40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>
                          <a:effectLst/>
                          <a:latin typeface="Times New Roman" panose="02020603050405020304" pitchFamily="18" charset="0"/>
                        </a:rPr>
                        <a:t>Кафедра образотворчого і декоративно-прикладного мистецтва та реставрації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300,3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711129"/>
                  </a:ext>
                </a:extLst>
              </a:tr>
              <a:tr h="261027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700" b="1"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>
                          <a:effectLst/>
                          <a:latin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>
                          <a:effectLst/>
                          <a:latin typeface="Times New Roman" panose="02020603050405020304" pitchFamily="18" charset="0"/>
                        </a:rPr>
                        <a:t>176,9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0" dirty="0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300" b="1" dirty="0"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27190" marR="2719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627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2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Динаміка рейтингових показників </a:t>
            </a:r>
            <a:r>
              <a:rPr lang="uk-UA" sz="2800" b="1" dirty="0"/>
              <a:t>ефективності діяльності кафедр у </a:t>
            </a:r>
            <a:r>
              <a:rPr lang="uk-UA" sz="2800" b="1" dirty="0" smtClean="0"/>
              <a:t>2020-2021 роках</a:t>
            </a:r>
            <a:endParaRPr lang="uk-UA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07647"/>
              </p:ext>
            </p:extLst>
          </p:nvPr>
        </p:nvGraphicFramePr>
        <p:xfrm>
          <a:off x="750405" y="1484784"/>
          <a:ext cx="7643190" cy="4637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730">
                  <a:extLst>
                    <a:ext uri="{9D8B030D-6E8A-4147-A177-3AD203B41FA5}">
                      <a16:colId xmlns:a16="http://schemas.microsoft.com/office/drawing/2014/main" val="3212754317"/>
                    </a:ext>
                  </a:extLst>
                </a:gridCol>
                <a:gridCol w="2547730">
                  <a:extLst>
                    <a:ext uri="{9D8B030D-6E8A-4147-A177-3AD203B41FA5}">
                      <a16:colId xmlns:a16="http://schemas.microsoft.com/office/drawing/2014/main" val="3029077904"/>
                    </a:ext>
                  </a:extLst>
                </a:gridCol>
                <a:gridCol w="2547730">
                  <a:extLst>
                    <a:ext uri="{9D8B030D-6E8A-4147-A177-3AD203B41FA5}">
                      <a16:colId xmlns:a16="http://schemas.microsoft.com/office/drawing/2014/main" val="4069246552"/>
                    </a:ext>
                  </a:extLst>
                </a:gridCol>
              </a:tblGrid>
              <a:tr h="377064">
                <a:tc>
                  <a:txBody>
                    <a:bodyPr/>
                    <a:lstStyle/>
                    <a:p>
                      <a:r>
                        <a:rPr lang="uk-UA" dirty="0" smtClean="0"/>
                        <a:t>Показники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2020 р.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2021 р.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034945"/>
                  </a:ext>
                </a:extLst>
              </a:tr>
              <a:tr h="526857">
                <a:tc>
                  <a:txBody>
                    <a:bodyPr/>
                    <a:lstStyle/>
                    <a:p>
                      <a:pPr algn="l"/>
                      <a:r>
                        <a:rPr lang="uk-UA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рейтинговий</a:t>
                      </a:r>
                      <a:r>
                        <a:rPr lang="uk-UA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 по університету</a:t>
                      </a:r>
                      <a:endParaRPr lang="uk-UA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1007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6761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1. Кадровий склад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9859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2.  Наукова робота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94688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3. Педагогічна діяльність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97487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4. Міжнародна діяльність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08801"/>
                  </a:ext>
                </a:extLst>
              </a:tr>
              <a:tr h="4435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5.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26438"/>
                  </a:ext>
                </a:extLst>
              </a:tr>
              <a:tr h="660508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59196"/>
                  </a:ext>
                </a:extLst>
              </a:tr>
              <a:tr h="74379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Найвищий рейтинговий бал (</a:t>
                      </a:r>
                      <a:r>
                        <a:rPr lang="uk-UA" sz="1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біохімії та біотехнологій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3426</a:t>
                      </a:r>
                    </a:p>
                    <a:p>
                      <a:pPr algn="ctr"/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4221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985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Найнижчий рейтинговий бал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0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18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3050</Words>
  <Application>Microsoft Office PowerPoint</Application>
  <PresentationFormat>Экран (4:3)</PresentationFormat>
  <Paragraphs>1744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Algerian</vt:lpstr>
      <vt:lpstr>Arial</vt:lpstr>
      <vt:lpstr>Calibri</vt:lpstr>
      <vt:lpstr>Times New Roman</vt:lpstr>
      <vt:lpstr>Тема Office</vt:lpstr>
      <vt:lpstr>Результати рейтингового оцінювання ефективності роботи кафедр університету у 2021 році</vt:lpstr>
      <vt:lpstr>Нормативні документи</vt:lpstr>
      <vt:lpstr>Нормативні документи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Значення рейтингових показників ефективності діяльності кафедр 2021 році у розрахунку на 1 науково-педагогічного працівника</vt:lpstr>
      <vt:lpstr>Значення рейтингових показників ефективності діяльності кафедр 2021 році у розрахунку на 1 науково-педагогічного працівника</vt:lpstr>
      <vt:lpstr>Значення рейтингових показників ефективності діяльності кафедр 2021 році у розрахунку на 1 науково-педагогічного працівника</vt:lpstr>
      <vt:lpstr>Значення рейтингових показників ефективності діяльності кафедр 2021 році у розрахунку на 1 науково-педагогічного працівника</vt:lpstr>
      <vt:lpstr>Значення рейтингових показників ефективності діяльності кафедр 2021 році у розрахунку на 1 науково-педагогічного працівника</vt:lpstr>
      <vt:lpstr>Динаміка рейтингових показників ефективності діяльності кафедр у 2020-2021 роках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admin</cp:lastModifiedBy>
  <cp:revision>30</cp:revision>
  <dcterms:created xsi:type="dcterms:W3CDTF">2014-06-17T09:07:47Z</dcterms:created>
  <dcterms:modified xsi:type="dcterms:W3CDTF">2022-03-28T09:24:23Z</dcterms:modified>
</cp:coreProperties>
</file>