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9" r:id="rId5"/>
    <p:sldId id="260" r:id="rId6"/>
    <p:sldId id="261" r:id="rId7"/>
    <p:sldId id="262" r:id="rId8"/>
    <p:sldId id="270" r:id="rId9"/>
    <p:sldId id="271" r:id="rId10"/>
    <p:sldId id="272" r:id="rId11"/>
    <p:sldId id="273" r:id="rId12"/>
    <p:sldId id="274" r:id="rId13"/>
    <p:sldId id="275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71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59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9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494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160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69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5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54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48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865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585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218D4-6042-4B41-BE90-36934355FF5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46B14-A5BD-4B0D-BBC5-723FD000B5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78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772400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dirty="0" err="1"/>
              <a:t>Результати</a:t>
            </a:r>
            <a:r>
              <a:rPr lang="ru-RU" sz="3600" b="1" dirty="0"/>
              <a:t> рейтингового </a:t>
            </a:r>
            <a:r>
              <a:rPr lang="ru-RU" sz="3600" b="1" dirty="0" err="1"/>
              <a:t>оцінювання</a:t>
            </a:r>
            <a:r>
              <a:rPr lang="ru-RU" sz="3600" b="1" dirty="0"/>
              <a:t> </a:t>
            </a:r>
            <a:r>
              <a:rPr lang="ru-RU" sz="3600" b="1" dirty="0" err="1"/>
              <a:t>ефективності</a:t>
            </a:r>
            <a:r>
              <a:rPr lang="ru-RU" sz="3600" b="1" dirty="0"/>
              <a:t> </a:t>
            </a:r>
            <a:r>
              <a:rPr lang="ru-RU" sz="3600" b="1" dirty="0" err="1"/>
              <a:t>роботи</a:t>
            </a:r>
            <a:r>
              <a:rPr lang="ru-RU" sz="3600" b="1" dirty="0"/>
              <a:t> кафедр</a:t>
            </a:r>
            <a:br>
              <a:rPr lang="ru-RU" sz="3600" b="1" dirty="0"/>
            </a:br>
            <a:r>
              <a:rPr lang="uk-UA" sz="3600" b="1" dirty="0" smtClean="0"/>
              <a:t>університету</a:t>
            </a:r>
            <a:r>
              <a:rPr lang="en-US" sz="3600" b="1" dirty="0"/>
              <a:t> </a:t>
            </a:r>
            <a:r>
              <a:rPr lang="uk-UA" sz="3600" b="1" dirty="0" smtClean="0"/>
              <a:t>у 2021 році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85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uk-UA" dirty="0"/>
              <a:t>Нормативні документи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8668" y="2636912"/>
            <a:ext cx="4388118" cy="4151929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980729"/>
            <a:ext cx="4780323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uk-UA" dirty="0"/>
              <a:t>Нормативні документи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2708920"/>
            <a:ext cx="7011371" cy="2160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196752"/>
            <a:ext cx="5898600" cy="130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8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844851"/>
              </p:ext>
            </p:extLst>
          </p:nvPr>
        </p:nvGraphicFramePr>
        <p:xfrm>
          <a:off x="1979712" y="1268761"/>
          <a:ext cx="7056784" cy="5541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8438">
                  <a:extLst>
                    <a:ext uri="{9D8B030D-6E8A-4147-A177-3AD203B41FA5}">
                      <a16:colId xmlns:a16="http://schemas.microsoft.com/office/drawing/2014/main" val="2039038167"/>
                    </a:ext>
                  </a:extLst>
                </a:gridCol>
                <a:gridCol w="5772358">
                  <a:extLst>
                    <a:ext uri="{9D8B030D-6E8A-4147-A177-3AD203B41FA5}">
                      <a16:colId xmlns:a16="http://schemas.microsoft.com/office/drawing/2014/main" val="2342796756"/>
                    </a:ext>
                  </a:extLst>
                </a:gridCol>
                <a:gridCol w="815988">
                  <a:extLst>
                    <a:ext uri="{9D8B030D-6E8A-4147-A177-3AD203B41FA5}">
                      <a16:colId xmlns:a16="http://schemas.microsoft.com/office/drawing/2014/main" val="3467041399"/>
                    </a:ext>
                  </a:extLst>
                </a:gridCol>
              </a:tblGrid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6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4 221,3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026351"/>
                  </a:ext>
                </a:extLst>
              </a:tr>
              <a:tr h="33866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3 197,6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392448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5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5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2 820,3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101132"/>
                  </a:ext>
                </a:extLst>
              </a:tr>
              <a:tr h="2928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математичного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функціонального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аналізу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2 741,5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852387"/>
                  </a:ext>
                </a:extLst>
              </a:tr>
              <a:tr h="30329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2 380,0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143981"/>
                  </a:ext>
                </a:extLst>
              </a:tr>
              <a:tr h="26145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2 348,2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26739"/>
                  </a:ext>
                </a:extLst>
              </a:tr>
              <a:tr h="27191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2 317,7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545"/>
                  </a:ext>
                </a:extLst>
              </a:tr>
              <a:tr h="27191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фахових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методик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початкової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1 984,3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890754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1 472,4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230524"/>
                  </a:ext>
                </a:extLst>
              </a:tr>
              <a:tr h="25100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1 466,2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123882"/>
                  </a:ext>
                </a:extLst>
              </a:tr>
              <a:tr h="25100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обліку і оподаткування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1 450,0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3560583"/>
                  </a:ext>
                </a:extLst>
              </a:tr>
              <a:tr h="2928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педагогіки та соціальної роботи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1 345,5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7119617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1 309,4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14873176"/>
                  </a:ext>
                </a:extLst>
              </a:tr>
              <a:tr h="28237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спортивно-педагогічних дисциплін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1 247,8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5267742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та освітнього менеджменту імені Б. Ступарика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1 247,6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1362958"/>
                  </a:ext>
                </a:extLst>
              </a:tr>
              <a:tr h="32420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фізики і хімії твердого тіла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1 229,9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7709356"/>
                  </a:ext>
                </a:extLst>
              </a:tr>
              <a:tr h="30329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комп'ютерної інженерії та електроніки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1 216,6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0799683"/>
                  </a:ext>
                </a:extLst>
              </a:tr>
              <a:tr h="2928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методики фізичної культури і спорту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1 173,4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3731926"/>
                  </a:ext>
                </a:extLst>
              </a:tr>
              <a:tr h="28667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фізики і методики викладання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1 112,8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4761984"/>
                  </a:ext>
                </a:extLst>
              </a:tr>
              <a:tr h="313749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біології та екології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1 102,9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8824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81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485269"/>
              </p:ext>
            </p:extLst>
          </p:nvPr>
        </p:nvGraphicFramePr>
        <p:xfrm>
          <a:off x="2051720" y="1268760"/>
          <a:ext cx="6984776" cy="5612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657">
                  <a:extLst>
                    <a:ext uri="{9D8B030D-6E8A-4147-A177-3AD203B41FA5}">
                      <a16:colId xmlns:a16="http://schemas.microsoft.com/office/drawing/2014/main" val="530121268"/>
                    </a:ext>
                  </a:extLst>
                </a:gridCol>
                <a:gridCol w="5713457">
                  <a:extLst>
                    <a:ext uri="{9D8B030D-6E8A-4147-A177-3AD203B41FA5}">
                      <a16:colId xmlns:a16="http://schemas.microsoft.com/office/drawing/2014/main" val="1447308657"/>
                    </a:ext>
                  </a:extLst>
                </a:gridCol>
                <a:gridCol w="807662">
                  <a:extLst>
                    <a:ext uri="{9D8B030D-6E8A-4147-A177-3AD203B41FA5}">
                      <a16:colId xmlns:a16="http://schemas.microsoft.com/office/drawing/2014/main" val="276330830"/>
                    </a:ext>
                  </a:extLst>
                </a:gridCol>
              </a:tblGrid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психології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1 083,0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9489528"/>
                  </a:ext>
                </a:extLst>
              </a:tr>
              <a:tr h="3256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всесвітньої історії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1 036,7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59977088"/>
                  </a:ext>
                </a:extLst>
              </a:tr>
              <a:tr h="291924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цивільного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987,1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06808126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політичних інститутів та процесів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964,5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1607727"/>
                  </a:ext>
                </a:extLst>
              </a:tr>
              <a:tr h="31438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теоретичної та прикладної економіки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949,1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0330013"/>
                  </a:ext>
                </a:extLst>
              </a:tr>
              <a:tr h="30315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фінансів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941,7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8241508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журналістики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940,2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4854142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французької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7061768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міжнародних відносин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899,3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6764767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музичної україністики та народно-інструментального мистецтва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891,8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5185936"/>
                  </a:ext>
                </a:extLst>
              </a:tr>
              <a:tr h="291924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загальної та клінічної психології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868,1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19806760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844,0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4471993"/>
                  </a:ext>
                </a:extLst>
              </a:tr>
              <a:tr h="30315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838,6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75411096"/>
                  </a:ext>
                </a:extLst>
              </a:tr>
              <a:tr h="30315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економічної кібернетики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825,2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3451015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і психології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807,0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2217863"/>
                  </a:ext>
                </a:extLst>
              </a:tr>
              <a:tr h="3256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готельно-ресторанної та курортної справи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805,6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5306496"/>
                  </a:ext>
                </a:extLst>
              </a:tr>
              <a:tr h="38174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інформаційних технологій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782,8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7725816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професійної освіти та інноваційних технологій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779,5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5633468"/>
                  </a:ext>
                </a:extLst>
              </a:tr>
              <a:tr h="22455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диференціальних рівнянь і прикладної математики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1134342"/>
                  </a:ext>
                </a:extLst>
              </a:tr>
              <a:tr h="31438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09" marR="9409" marT="9409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міжнародних економічних відносин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756,5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4470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6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692424"/>
              </p:ext>
            </p:extLst>
          </p:nvPr>
        </p:nvGraphicFramePr>
        <p:xfrm>
          <a:off x="1979712" y="1168550"/>
          <a:ext cx="6984776" cy="5689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658">
                  <a:extLst>
                    <a:ext uri="{9D8B030D-6E8A-4147-A177-3AD203B41FA5}">
                      <a16:colId xmlns:a16="http://schemas.microsoft.com/office/drawing/2014/main" val="2282516768"/>
                    </a:ext>
                  </a:extLst>
                </a:gridCol>
                <a:gridCol w="5713457">
                  <a:extLst>
                    <a:ext uri="{9D8B030D-6E8A-4147-A177-3AD203B41FA5}">
                      <a16:colId xmlns:a16="http://schemas.microsoft.com/office/drawing/2014/main" val="2719358156"/>
                    </a:ext>
                  </a:extLst>
                </a:gridCol>
                <a:gridCol w="807661">
                  <a:extLst>
                    <a:ext uri="{9D8B030D-6E8A-4147-A177-3AD203B41FA5}">
                      <a16:colId xmlns:a16="http://schemas.microsoft.com/office/drawing/2014/main" val="2548942447"/>
                    </a:ext>
                  </a:extLst>
                </a:gridCol>
              </a:tblGrid>
              <a:tr h="31993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світової літератури і порівняльного літературознавства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754,2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1987909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менеджменту і маркетингу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744,0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6244840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 середовища та хімічної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731,1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9394718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Центральної та Східної Європи і спеціальних галузей історичної науки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679,0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3695893"/>
                  </a:ext>
                </a:extLst>
              </a:tr>
              <a:tr h="31993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анатомії і фізіології людини і тварин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670,1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6967098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фізичної терапії, ерготерапії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9593792"/>
                  </a:ext>
                </a:extLst>
              </a:tr>
              <a:tr h="275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слов'янських 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651,8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3606283"/>
                  </a:ext>
                </a:extLst>
              </a:tr>
              <a:tr h="28684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літератури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649,5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9924047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лісового і аграрного менеджменту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646,8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2929878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 і перекладу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603,3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3713425"/>
                  </a:ext>
                </a:extLst>
              </a:tr>
              <a:tr h="275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сценічного мистецтва і хореографії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7534558"/>
                  </a:ext>
                </a:extLst>
              </a:tr>
              <a:tr h="330969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577,0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0843927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етнології і археології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3844256"/>
                  </a:ext>
                </a:extLst>
              </a:tr>
              <a:tr h="2978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математики та інформатики і методики навчання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558,0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4030948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трудового, екологічного та аграрного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526,8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1404826"/>
                  </a:ext>
                </a:extLst>
              </a:tr>
              <a:tr h="22064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методики музичного виховання та диригування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0930718"/>
                  </a:ext>
                </a:extLst>
              </a:tr>
              <a:tr h="2978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6764625"/>
                  </a:ext>
                </a:extLst>
              </a:tr>
              <a:tr h="28684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загального та германського мовознавства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31175887"/>
                  </a:ext>
                </a:extLst>
              </a:tr>
              <a:tr h="30890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методики викладання образотворчого і декоративно-прикладного мистецтва та дизайну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94223781"/>
                  </a:ext>
                </a:extLst>
              </a:tr>
              <a:tr h="34200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географії та природознавства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1472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648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561319"/>
              </p:ext>
            </p:extLst>
          </p:nvPr>
        </p:nvGraphicFramePr>
        <p:xfrm>
          <a:off x="1907704" y="1772817"/>
          <a:ext cx="6984776" cy="4640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3658">
                  <a:extLst>
                    <a:ext uri="{9D8B030D-6E8A-4147-A177-3AD203B41FA5}">
                      <a16:colId xmlns:a16="http://schemas.microsoft.com/office/drawing/2014/main" val="2120332914"/>
                    </a:ext>
                  </a:extLst>
                </a:gridCol>
                <a:gridCol w="5713457">
                  <a:extLst>
                    <a:ext uri="{9D8B030D-6E8A-4147-A177-3AD203B41FA5}">
                      <a16:colId xmlns:a16="http://schemas.microsoft.com/office/drawing/2014/main" val="1656891807"/>
                    </a:ext>
                  </a:extLst>
                </a:gridCol>
                <a:gridCol w="807661">
                  <a:extLst>
                    <a:ext uri="{9D8B030D-6E8A-4147-A177-3AD203B41FA5}">
                      <a16:colId xmlns:a16="http://schemas.microsoft.com/office/drawing/2014/main" val="3134775551"/>
                    </a:ext>
                  </a:extLst>
                </a:gridCol>
              </a:tblGrid>
              <a:tr h="360039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політики у сфері боротьби зі злочинністю та кримінального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85290809"/>
                  </a:ext>
                </a:extLst>
              </a:tr>
              <a:tr h="30778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 та країнознавства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469,5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0526498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психології розвитку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312890"/>
                  </a:ext>
                </a:extLst>
              </a:tr>
              <a:tr h="30778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алгебри та геометрії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8118565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німецької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64443867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туризмознавства і краєзнавства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430,8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89558805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дизайну і теорії мистецтва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99379288"/>
                  </a:ext>
                </a:extLst>
              </a:tr>
              <a:tr h="32905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історії держави і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61633064"/>
                  </a:ext>
                </a:extLst>
              </a:tr>
              <a:tr h="22693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виконавського мистецтва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390,5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6585925"/>
                  </a:ext>
                </a:extLst>
              </a:tr>
              <a:tr h="29501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конституційного, міжнародного та адміністративного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351,1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982000"/>
                  </a:ext>
                </a:extLst>
              </a:tr>
              <a:tr h="302329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соціокультурною діяльністю, шоу-бізнесу та івентменеджменту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348,8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15091069"/>
                  </a:ext>
                </a:extLst>
              </a:tr>
              <a:tr h="28366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комп'ютерних наук  та інформаційних систем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8784480"/>
                  </a:ext>
                </a:extLst>
              </a:tr>
              <a:tr h="28744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судочинства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322511"/>
                  </a:ext>
                </a:extLst>
              </a:tr>
              <a:tr h="42580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образотворчого і декоративно-прикладного мистецтва та реставрації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1630607"/>
                  </a:ext>
                </a:extLst>
              </a:tr>
              <a:tr h="38683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фізичного виховання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65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105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48B00BC-3AF3-4163-BBAF-2C4B9D2F1E33}"/>
              </a:ext>
            </a:extLst>
          </p:cNvPr>
          <p:cNvSpPr/>
          <p:nvPr/>
        </p:nvSpPr>
        <p:spPr>
          <a:xfrm>
            <a:off x="3131840" y="1916832"/>
            <a:ext cx="33834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C00000"/>
                </a:solidFill>
              </a:rPr>
              <a:t>Блок 1. Кадровий склад</a:t>
            </a:r>
          </a:p>
        </p:txBody>
      </p:sp>
      <p:graphicFrame>
        <p:nvGraphicFramePr>
          <p:cNvPr id="12" name="Місце для вмісту 11">
            <a:extLst>
              <a:ext uri="{FF2B5EF4-FFF2-40B4-BE49-F238E27FC236}">
                <a16:creationId xmlns:a16="http://schemas.microsoft.com/office/drawing/2014/main" id="{0B5AA16D-856E-47A2-9B02-FCB2841FED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2147478"/>
              </p:ext>
            </p:extLst>
          </p:nvPr>
        </p:nvGraphicFramePr>
        <p:xfrm>
          <a:off x="539552" y="2611302"/>
          <a:ext cx="8147248" cy="33830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8520">
                  <a:extLst>
                    <a:ext uri="{9D8B030D-6E8A-4147-A177-3AD203B41FA5}">
                      <a16:colId xmlns:a16="http://schemas.microsoft.com/office/drawing/2014/main" val="2156550658"/>
                    </a:ext>
                  </a:extLst>
                </a:gridCol>
                <a:gridCol w="5767684">
                  <a:extLst>
                    <a:ext uri="{9D8B030D-6E8A-4147-A177-3AD203B41FA5}">
                      <a16:colId xmlns:a16="http://schemas.microsoft.com/office/drawing/2014/main" val="155015983"/>
                    </a:ext>
                  </a:extLst>
                </a:gridCol>
                <a:gridCol w="1891044">
                  <a:extLst>
                    <a:ext uri="{9D8B030D-6E8A-4147-A177-3AD203B41FA5}">
                      <a16:colId xmlns:a16="http://schemas.microsoft.com/office/drawing/2014/main" val="3343071529"/>
                    </a:ext>
                  </a:extLst>
                </a:gridCol>
              </a:tblGrid>
              <a:tr h="539254"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1. </a:t>
                      </a:r>
                      <a:endParaRPr lang="en-US" sz="14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uk-UA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Кадровий </a:t>
                      </a:r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склад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296168147"/>
                  </a:ext>
                </a:extLst>
              </a:tr>
              <a:tr h="24488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8071427"/>
                  </a:ext>
                </a:extLst>
              </a:tr>
              <a:tr h="31598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фахових методик і технологій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0028740"/>
                  </a:ext>
                </a:extLst>
              </a:tr>
              <a:tr h="30018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3059343"/>
                  </a:ext>
                </a:extLst>
              </a:tr>
              <a:tr h="2962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дизайну і теорії мистецтва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17412689"/>
                  </a:ext>
                </a:extLst>
              </a:tr>
              <a:tr h="30808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та освітнього менеджменту імені Б. Ступарика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2847139"/>
                  </a:ext>
                </a:extLst>
              </a:tr>
              <a:tr h="24488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84791732"/>
                  </a:ext>
                </a:extLst>
              </a:tr>
              <a:tr h="28438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літератури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972960"/>
                  </a:ext>
                </a:extLst>
              </a:tr>
              <a:tr h="28438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обліку і оподаткування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44318680"/>
                  </a:ext>
                </a:extLst>
              </a:tr>
              <a:tr h="24488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9593524"/>
                  </a:ext>
                </a:extLst>
              </a:tr>
              <a:tr h="31993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математичного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функціонального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аналізу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614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977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3059832" y="1628800"/>
            <a:ext cx="3383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>
                <a:solidFill>
                  <a:srgbClr val="C00000"/>
                </a:solidFill>
              </a:rPr>
              <a:t>Блок 2.  Наукова робота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519699"/>
              </p:ext>
            </p:extLst>
          </p:nvPr>
        </p:nvGraphicFramePr>
        <p:xfrm>
          <a:off x="683568" y="2348880"/>
          <a:ext cx="7810492" cy="3888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1504">
                  <a:extLst>
                    <a:ext uri="{9D8B030D-6E8A-4147-A177-3AD203B41FA5}">
                      <a16:colId xmlns:a16="http://schemas.microsoft.com/office/drawing/2014/main" val="1853246848"/>
                    </a:ext>
                  </a:extLst>
                </a:gridCol>
                <a:gridCol w="5199416">
                  <a:extLst>
                    <a:ext uri="{9D8B030D-6E8A-4147-A177-3AD203B41FA5}">
                      <a16:colId xmlns:a16="http://schemas.microsoft.com/office/drawing/2014/main" val="4026850154"/>
                    </a:ext>
                  </a:extLst>
                </a:gridCol>
                <a:gridCol w="1989572">
                  <a:extLst>
                    <a:ext uri="{9D8B030D-6E8A-4147-A177-3AD203B41FA5}">
                      <a16:colId xmlns:a16="http://schemas.microsoft.com/office/drawing/2014/main" val="3020726829"/>
                    </a:ext>
                  </a:extLst>
                </a:gridCol>
              </a:tblGrid>
              <a:tr h="530450"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2.  </a:t>
                      </a:r>
                      <a:endParaRPr lang="en-US" sz="14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uk-UA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Наукова </a:t>
                      </a:r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робота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870027870"/>
                  </a:ext>
                </a:extLst>
              </a:tr>
              <a:tr h="28828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1325010"/>
                  </a:ext>
                </a:extLst>
              </a:tr>
              <a:tr h="28828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математичного і функціонального аналізу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7568146"/>
                  </a:ext>
                </a:extLst>
              </a:tr>
              <a:tr h="28828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3536769"/>
                  </a:ext>
                </a:extLst>
              </a:tr>
              <a:tr h="23293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5464261"/>
                  </a:ext>
                </a:extLst>
              </a:tr>
              <a:tr h="3920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1169834"/>
                  </a:ext>
                </a:extLst>
              </a:tr>
              <a:tr h="40129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3930435"/>
                  </a:ext>
                </a:extLst>
              </a:tr>
              <a:tr h="28828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фахових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методик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початкової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7370527"/>
                  </a:ext>
                </a:extLst>
              </a:tr>
              <a:tr h="23293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фізики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хімії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твердого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тіла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5045332"/>
                  </a:ext>
                </a:extLst>
              </a:tr>
              <a:tr h="3920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фізики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методики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викладання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7805238"/>
                  </a:ext>
                </a:extLst>
              </a:tr>
              <a:tr h="55351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комп'ютерної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інженерії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електроніки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37274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359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2446578" y="1700808"/>
            <a:ext cx="4250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uk-UA" sz="2400" b="1" dirty="0">
                <a:solidFill>
                  <a:srgbClr val="C00000"/>
                </a:solidFill>
              </a:rPr>
              <a:t>Блок 3. Педагогічна діяльність</a:t>
            </a:r>
            <a:endParaRPr lang="uk-UA" sz="2400" b="1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478129"/>
              </p:ext>
            </p:extLst>
          </p:nvPr>
        </p:nvGraphicFramePr>
        <p:xfrm>
          <a:off x="611560" y="2420888"/>
          <a:ext cx="8075241" cy="3660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5516">
                  <a:extLst>
                    <a:ext uri="{9D8B030D-6E8A-4147-A177-3AD203B41FA5}">
                      <a16:colId xmlns:a16="http://schemas.microsoft.com/office/drawing/2014/main" val="4254303251"/>
                    </a:ext>
                  </a:extLst>
                </a:gridCol>
                <a:gridCol w="5925447">
                  <a:extLst>
                    <a:ext uri="{9D8B030D-6E8A-4147-A177-3AD203B41FA5}">
                      <a16:colId xmlns:a16="http://schemas.microsoft.com/office/drawing/2014/main" val="516028818"/>
                    </a:ext>
                  </a:extLst>
                </a:gridCol>
                <a:gridCol w="1584278">
                  <a:extLst>
                    <a:ext uri="{9D8B030D-6E8A-4147-A177-3AD203B41FA5}">
                      <a16:colId xmlns:a16="http://schemas.microsoft.com/office/drawing/2014/main" val="147294823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l" fontAlgn="b"/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3. Педагогічна діяльність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84841439"/>
                  </a:ext>
                </a:extLst>
              </a:tr>
              <a:tr h="37787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спортивно-педагогічних дисциплін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2271617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678207"/>
                  </a:ext>
                </a:extLst>
              </a:tr>
              <a:tr h="31692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теорії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методики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фізичної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спорту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7546128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4728555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5022939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загальної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клінічної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психології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16236058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біології та екології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0029877"/>
                  </a:ext>
                </a:extLst>
              </a:tr>
              <a:tr h="365683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соціальної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педагогіки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соціальної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роботи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85891773"/>
                  </a:ext>
                </a:extLst>
              </a:tr>
              <a:tr h="25597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98817919"/>
                  </a:ext>
                </a:extLst>
              </a:tr>
              <a:tr h="4144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менеджменту і маркетингу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9712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44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2391594" y="1577987"/>
            <a:ext cx="4360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uk-UA" sz="2400" b="1" dirty="0">
                <a:solidFill>
                  <a:srgbClr val="C00000"/>
                </a:solidFill>
              </a:rPr>
              <a:t>Блок 4. Міжнародна діяльність</a:t>
            </a:r>
            <a:endParaRPr lang="uk-UA" sz="2400" b="1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4764D6D8-DF0B-4799-994A-E98352BE2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160843"/>
              </p:ext>
            </p:extLst>
          </p:nvPr>
        </p:nvGraphicFramePr>
        <p:xfrm>
          <a:off x="179511" y="2636912"/>
          <a:ext cx="8784976" cy="3711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6222">
                  <a:extLst>
                    <a:ext uri="{9D8B030D-6E8A-4147-A177-3AD203B41FA5}">
                      <a16:colId xmlns:a16="http://schemas.microsoft.com/office/drawing/2014/main" val="248232487"/>
                    </a:ext>
                  </a:extLst>
                </a:gridCol>
                <a:gridCol w="6314658">
                  <a:extLst>
                    <a:ext uri="{9D8B030D-6E8A-4147-A177-3AD203B41FA5}">
                      <a16:colId xmlns:a16="http://schemas.microsoft.com/office/drawing/2014/main" val="1607948701"/>
                    </a:ext>
                  </a:extLst>
                </a:gridCol>
                <a:gridCol w="1944096">
                  <a:extLst>
                    <a:ext uri="{9D8B030D-6E8A-4147-A177-3AD203B41FA5}">
                      <a16:colId xmlns:a16="http://schemas.microsoft.com/office/drawing/2014/main" val="243186679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algn="ctr" fontAlgn="b"/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4. Міжнародна діяльність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2358214574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7694649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французької філології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2333412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840163"/>
                  </a:ext>
                </a:extLst>
              </a:tr>
              <a:tr h="53197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слов'янських 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4348042"/>
                  </a:ext>
                </a:extLst>
              </a:tr>
              <a:tr h="36660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7059654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723329"/>
                  </a:ext>
                </a:extLst>
              </a:tr>
              <a:tr h="2964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трудового,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екологічного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аграрного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5109151"/>
                  </a:ext>
                </a:extLst>
              </a:tr>
              <a:tr h="3276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світової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літератури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порівняльного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літературознавства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9758056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готельно-ресторанної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курортної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справи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6913417"/>
                  </a:ext>
                </a:extLst>
              </a:tr>
              <a:tr h="280807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професійної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інноваційних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2540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0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1375708" y="1700808"/>
            <a:ext cx="6392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5.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Атестаційна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я 2">
            <a:extLst>
              <a:ext uri="{FF2B5EF4-FFF2-40B4-BE49-F238E27FC236}">
                <a16:creationId xmlns:a16="http://schemas.microsoft.com/office/drawing/2014/main" id="{B4C00FB6-17D7-4C6C-95E9-E06701503F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416395"/>
              </p:ext>
            </p:extLst>
          </p:nvPr>
        </p:nvGraphicFramePr>
        <p:xfrm>
          <a:off x="328698" y="2559424"/>
          <a:ext cx="8252194" cy="3869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7415">
                  <a:extLst>
                    <a:ext uri="{9D8B030D-6E8A-4147-A177-3AD203B41FA5}">
                      <a16:colId xmlns:a16="http://schemas.microsoft.com/office/drawing/2014/main" val="3198878305"/>
                    </a:ext>
                  </a:extLst>
                </a:gridCol>
                <a:gridCol w="5100063">
                  <a:extLst>
                    <a:ext uri="{9D8B030D-6E8A-4147-A177-3AD203B41FA5}">
                      <a16:colId xmlns:a16="http://schemas.microsoft.com/office/drawing/2014/main" val="319053544"/>
                    </a:ext>
                  </a:extLst>
                </a:gridCol>
                <a:gridCol w="2424716">
                  <a:extLst>
                    <a:ext uri="{9D8B030D-6E8A-4147-A177-3AD203B41FA5}">
                      <a16:colId xmlns:a16="http://schemas.microsoft.com/office/drawing/2014/main" val="2548184475"/>
                    </a:ext>
                  </a:extLst>
                </a:gridCol>
              </a:tblGrid>
              <a:tr h="64266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5.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Атестаційна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експертна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діяльність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11210898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074009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цивільного права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6225807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3153216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4629394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фахових методик і технологій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3056306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4757363"/>
                  </a:ext>
                </a:extLst>
              </a:tr>
              <a:tr h="353464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музичної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україністики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народно-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інструментального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мистецтва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9173212"/>
                  </a:ext>
                </a:extLst>
              </a:tr>
              <a:tr h="4042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економічної кібернетики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1512726"/>
                  </a:ext>
                </a:extLst>
              </a:tr>
              <a:tr h="43390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67802137"/>
                  </a:ext>
                </a:extLst>
              </a:tr>
              <a:tr h="27894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1516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1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920305-EDF3-4D32-BE5F-364618C189EF}"/>
              </a:ext>
            </a:extLst>
          </p:cNvPr>
          <p:cNvSpPr/>
          <p:nvPr/>
        </p:nvSpPr>
        <p:spPr>
          <a:xfrm>
            <a:off x="385405" y="1988840"/>
            <a:ext cx="83731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6.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Комунікаційна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та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профорієнтація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E3839992-23C5-4040-AAF4-8CD14F81C8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53083"/>
              </p:ext>
            </p:extLst>
          </p:nvPr>
        </p:nvGraphicFramePr>
        <p:xfrm>
          <a:off x="457200" y="2924944"/>
          <a:ext cx="8568952" cy="3314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1256">
                  <a:extLst>
                    <a:ext uri="{9D8B030D-6E8A-4147-A177-3AD203B41FA5}">
                      <a16:colId xmlns:a16="http://schemas.microsoft.com/office/drawing/2014/main" val="1443508274"/>
                    </a:ext>
                  </a:extLst>
                </a:gridCol>
                <a:gridCol w="5454378">
                  <a:extLst>
                    <a:ext uri="{9D8B030D-6E8A-4147-A177-3AD203B41FA5}">
                      <a16:colId xmlns:a16="http://schemas.microsoft.com/office/drawing/2014/main" val="1420329789"/>
                    </a:ext>
                  </a:extLst>
                </a:gridCol>
                <a:gridCol w="2293318">
                  <a:extLst>
                    <a:ext uri="{9D8B030D-6E8A-4147-A177-3AD203B41FA5}">
                      <a16:colId xmlns:a16="http://schemas.microsoft.com/office/drawing/2014/main" val="264739973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 fontAlgn="b"/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кафедри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6. Комунікаційна діяльність, розвиток іміджу  та профорієнтація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/>
                </a:tc>
                <a:extLst>
                  <a:ext uri="{0D108BD9-81ED-4DB2-BD59-A6C34878D82A}">
                    <a16:rowId xmlns:a16="http://schemas.microsoft.com/office/drawing/2014/main" val="883992249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2278759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01784540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6002094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0543490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психології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179569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педагогіки та соціальної роботи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3646236"/>
                  </a:ext>
                </a:extLst>
              </a:tr>
              <a:tr h="3012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589760"/>
                  </a:ext>
                </a:extLst>
              </a:tr>
              <a:tr h="3012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і психології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8287959"/>
                  </a:ext>
                </a:extLst>
              </a:tr>
              <a:tr h="246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2514269"/>
                  </a:ext>
                </a:extLst>
              </a:tr>
              <a:tr h="2670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журналістики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4950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2665683"/>
              </p:ext>
            </p:extLst>
          </p:nvPr>
        </p:nvGraphicFramePr>
        <p:xfrm>
          <a:off x="251520" y="1268760"/>
          <a:ext cx="8640959" cy="5472611"/>
        </p:xfrm>
        <a:graphic>
          <a:graphicData uri="http://schemas.openxmlformats.org/drawingml/2006/table">
            <a:tbl>
              <a:tblPr/>
              <a:tblGrid>
                <a:gridCol w="1885108">
                  <a:extLst>
                    <a:ext uri="{9D8B030D-6E8A-4147-A177-3AD203B41FA5}">
                      <a16:colId xmlns:a16="http://schemas.microsoft.com/office/drawing/2014/main" val="2131954949"/>
                    </a:ext>
                  </a:extLst>
                </a:gridCol>
                <a:gridCol w="738083">
                  <a:extLst>
                    <a:ext uri="{9D8B030D-6E8A-4147-A177-3AD203B41FA5}">
                      <a16:colId xmlns:a16="http://schemas.microsoft.com/office/drawing/2014/main" val="2921952863"/>
                    </a:ext>
                  </a:extLst>
                </a:gridCol>
                <a:gridCol w="628368">
                  <a:extLst>
                    <a:ext uri="{9D8B030D-6E8A-4147-A177-3AD203B41FA5}">
                      <a16:colId xmlns:a16="http://schemas.microsoft.com/office/drawing/2014/main" val="282230198"/>
                    </a:ext>
                  </a:extLst>
                </a:gridCol>
                <a:gridCol w="847800">
                  <a:extLst>
                    <a:ext uri="{9D8B030D-6E8A-4147-A177-3AD203B41FA5}">
                      <a16:colId xmlns:a16="http://schemas.microsoft.com/office/drawing/2014/main" val="489026909"/>
                    </a:ext>
                  </a:extLst>
                </a:gridCol>
                <a:gridCol w="927592">
                  <a:extLst>
                    <a:ext uri="{9D8B030D-6E8A-4147-A177-3AD203B41FA5}">
                      <a16:colId xmlns:a16="http://schemas.microsoft.com/office/drawing/2014/main" val="2650412922"/>
                    </a:ext>
                  </a:extLst>
                </a:gridCol>
                <a:gridCol w="957514">
                  <a:extLst>
                    <a:ext uri="{9D8B030D-6E8A-4147-A177-3AD203B41FA5}">
                      <a16:colId xmlns:a16="http://schemas.microsoft.com/office/drawing/2014/main" val="3993928281"/>
                    </a:ext>
                  </a:extLst>
                </a:gridCol>
                <a:gridCol w="1266712">
                  <a:extLst>
                    <a:ext uri="{9D8B030D-6E8A-4147-A177-3AD203B41FA5}">
                      <a16:colId xmlns:a16="http://schemas.microsoft.com/office/drawing/2014/main" val="3219302692"/>
                    </a:ext>
                  </a:extLst>
                </a:gridCol>
                <a:gridCol w="47673">
                  <a:extLst>
                    <a:ext uri="{9D8B030D-6E8A-4147-A177-3AD203B41FA5}">
                      <a16:colId xmlns:a16="http://schemas.microsoft.com/office/drawing/2014/main" val="1890841751"/>
                    </a:ext>
                  </a:extLst>
                </a:gridCol>
                <a:gridCol w="47673">
                  <a:extLst>
                    <a:ext uri="{9D8B030D-6E8A-4147-A177-3AD203B41FA5}">
                      <a16:colId xmlns:a16="http://schemas.microsoft.com/office/drawing/2014/main" val="906605607"/>
                    </a:ext>
                  </a:extLst>
                </a:gridCol>
                <a:gridCol w="47673">
                  <a:extLst>
                    <a:ext uri="{9D8B030D-6E8A-4147-A177-3AD203B41FA5}">
                      <a16:colId xmlns:a16="http://schemas.microsoft.com/office/drawing/2014/main" val="3847878164"/>
                    </a:ext>
                  </a:extLst>
                </a:gridCol>
                <a:gridCol w="31243">
                  <a:extLst>
                    <a:ext uri="{9D8B030D-6E8A-4147-A177-3AD203B41FA5}">
                      <a16:colId xmlns:a16="http://schemas.microsoft.com/office/drawing/2014/main" val="1275119713"/>
                    </a:ext>
                  </a:extLst>
                </a:gridCol>
                <a:gridCol w="1215520">
                  <a:extLst>
                    <a:ext uri="{9D8B030D-6E8A-4147-A177-3AD203B41FA5}">
                      <a16:colId xmlns:a16="http://schemas.microsoft.com/office/drawing/2014/main" val="1469288318"/>
                    </a:ext>
                  </a:extLst>
                </a:gridCol>
              </a:tblGrid>
              <a:tr h="1922775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Назва кафедри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1. Кадровий склад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2.  Наукова робота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3. Педагогічна діяльність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4. Міжнародна діяльність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5.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Атестаційна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експертна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діяльність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Блок 6. Комунікаційна діяльність, розвиток іміджу  та профорієнтація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Разом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uk-UA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uk-UA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Загальна кількість балів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5827498"/>
                  </a:ext>
                </a:extLst>
              </a:tr>
              <a:tr h="217653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Факультет психології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24540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загальної та клінічної психології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23,9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183,6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155,6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918,1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61824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психології 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457,7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1133,0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21208"/>
                  </a:ext>
                </a:extLst>
              </a:tr>
              <a:tr h="51012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26,1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608,0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1522,4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77666"/>
                  </a:ext>
                </a:extLst>
              </a:tr>
              <a:tr h="37409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психології розвитку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245,5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497,5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67286"/>
                  </a:ext>
                </a:extLst>
              </a:tr>
              <a:tr h="193057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Фізико-технічний факультет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081346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комп'ютерної інженерії та електроніки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226,0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1266,6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07484"/>
                  </a:ext>
                </a:extLst>
              </a:tr>
              <a:tr h="5101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25,5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1 568,0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141,5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89506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фізики і хімії твердого тіла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13,3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790,6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214,0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1279,9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514957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фізики і методики викладання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55,0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136,8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1162,8</a:t>
                      </a:r>
                    </a:p>
                  </a:txBody>
                  <a:tcPr marL="5843" marR="5843" marT="58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34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50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5530553"/>
              </p:ext>
            </p:extLst>
          </p:nvPr>
        </p:nvGraphicFramePr>
        <p:xfrm>
          <a:off x="323528" y="1628800"/>
          <a:ext cx="8568950" cy="5040561"/>
        </p:xfrm>
        <a:graphic>
          <a:graphicData uri="http://schemas.openxmlformats.org/drawingml/2006/table">
            <a:tbl>
              <a:tblPr/>
              <a:tblGrid>
                <a:gridCol w="1873280">
                  <a:extLst>
                    <a:ext uri="{9D8B030D-6E8A-4147-A177-3AD203B41FA5}">
                      <a16:colId xmlns:a16="http://schemas.microsoft.com/office/drawing/2014/main" val="3204175489"/>
                    </a:ext>
                  </a:extLst>
                </a:gridCol>
                <a:gridCol w="733454">
                  <a:extLst>
                    <a:ext uri="{9D8B030D-6E8A-4147-A177-3AD203B41FA5}">
                      <a16:colId xmlns:a16="http://schemas.microsoft.com/office/drawing/2014/main" val="3385346094"/>
                    </a:ext>
                  </a:extLst>
                </a:gridCol>
                <a:gridCol w="624427">
                  <a:extLst>
                    <a:ext uri="{9D8B030D-6E8A-4147-A177-3AD203B41FA5}">
                      <a16:colId xmlns:a16="http://schemas.microsoft.com/office/drawing/2014/main" val="550822870"/>
                    </a:ext>
                  </a:extLst>
                </a:gridCol>
                <a:gridCol w="842481">
                  <a:extLst>
                    <a:ext uri="{9D8B030D-6E8A-4147-A177-3AD203B41FA5}">
                      <a16:colId xmlns:a16="http://schemas.microsoft.com/office/drawing/2014/main" val="3427342360"/>
                    </a:ext>
                  </a:extLst>
                </a:gridCol>
                <a:gridCol w="921773">
                  <a:extLst>
                    <a:ext uri="{9D8B030D-6E8A-4147-A177-3AD203B41FA5}">
                      <a16:colId xmlns:a16="http://schemas.microsoft.com/office/drawing/2014/main" val="2611450827"/>
                    </a:ext>
                  </a:extLst>
                </a:gridCol>
                <a:gridCol w="951507">
                  <a:extLst>
                    <a:ext uri="{9D8B030D-6E8A-4147-A177-3AD203B41FA5}">
                      <a16:colId xmlns:a16="http://schemas.microsoft.com/office/drawing/2014/main" val="3983923751"/>
                    </a:ext>
                  </a:extLst>
                </a:gridCol>
                <a:gridCol w="1256288">
                  <a:extLst>
                    <a:ext uri="{9D8B030D-6E8A-4147-A177-3AD203B41FA5}">
                      <a16:colId xmlns:a16="http://schemas.microsoft.com/office/drawing/2014/main" val="1168268326"/>
                    </a:ext>
                  </a:extLst>
                </a:gridCol>
                <a:gridCol w="43918">
                  <a:extLst>
                    <a:ext uri="{9D8B030D-6E8A-4147-A177-3AD203B41FA5}">
                      <a16:colId xmlns:a16="http://schemas.microsoft.com/office/drawing/2014/main" val="2837951617"/>
                    </a:ext>
                  </a:extLst>
                </a:gridCol>
                <a:gridCol w="43918">
                  <a:extLst>
                    <a:ext uri="{9D8B030D-6E8A-4147-A177-3AD203B41FA5}">
                      <a16:colId xmlns:a16="http://schemas.microsoft.com/office/drawing/2014/main" val="1085580127"/>
                    </a:ext>
                  </a:extLst>
                </a:gridCol>
                <a:gridCol w="43918">
                  <a:extLst>
                    <a:ext uri="{9D8B030D-6E8A-4147-A177-3AD203B41FA5}">
                      <a16:colId xmlns:a16="http://schemas.microsoft.com/office/drawing/2014/main" val="4230553314"/>
                    </a:ext>
                  </a:extLst>
                </a:gridCol>
                <a:gridCol w="1233986">
                  <a:extLst>
                    <a:ext uri="{9D8B030D-6E8A-4147-A177-3AD203B41FA5}">
                      <a16:colId xmlns:a16="http://schemas.microsoft.com/office/drawing/2014/main" val="3074723168"/>
                    </a:ext>
                  </a:extLst>
                </a:gridCol>
              </a:tblGrid>
              <a:tr h="34913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математики та інформатики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12306"/>
                  </a:ext>
                </a:extLst>
              </a:tr>
              <a:tr h="545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диференціальних рівнянь і прикладної математики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9,6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810,3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90070"/>
                  </a:ext>
                </a:extLst>
              </a:tr>
              <a:tr h="36367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алгебри та геометрії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473,0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75457"/>
                  </a:ext>
                </a:extLst>
              </a:tr>
              <a:tr h="545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математики та інформатики і методики навчання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302,3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598,0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49815"/>
                  </a:ext>
                </a:extLst>
              </a:tr>
              <a:tr h="363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математичного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функціонального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аналізу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2 213,0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181,8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2791,5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34928"/>
                  </a:ext>
                </a:extLst>
              </a:tr>
              <a:tr h="596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комп'ютерних наук  та інформаційних систем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12,4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346,4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892843"/>
                  </a:ext>
                </a:extLst>
              </a:tr>
              <a:tr h="38549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інформаційних технологій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293,3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822,8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86428"/>
                  </a:ext>
                </a:extLst>
              </a:tr>
              <a:tr h="218206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Економічний факультет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810280"/>
                  </a:ext>
                </a:extLst>
              </a:tr>
              <a:tr h="21093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фінансів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25,5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365,2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991,7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040455"/>
                  </a:ext>
                </a:extLst>
              </a:tr>
              <a:tr h="35640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обліку і оподаткування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93022"/>
                  </a:ext>
                </a:extLst>
              </a:tr>
              <a:tr h="34913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менеджменту і маркетингу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794,0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60257"/>
                  </a:ext>
                </a:extLst>
              </a:tr>
              <a:tr h="38549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економічної кібернетики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875,2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807943"/>
                  </a:ext>
                </a:extLst>
              </a:tr>
              <a:tr h="370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теоретичної та прикладної економіки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267,0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999,1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315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561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579372"/>
              </p:ext>
            </p:extLst>
          </p:nvPr>
        </p:nvGraphicFramePr>
        <p:xfrm>
          <a:off x="438482" y="1412776"/>
          <a:ext cx="8248318" cy="3058444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1747963844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2920254605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1915481142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1566418165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1677188738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2678398449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242942231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850859488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1318858887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686734368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3850843271"/>
                    </a:ext>
                  </a:extLst>
                </a:gridCol>
              </a:tblGrid>
              <a:tr h="26585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іноземних мов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847633"/>
                  </a:ext>
                </a:extLst>
              </a:tr>
              <a:tr h="42392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933,6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2398,2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312187"/>
                  </a:ext>
                </a:extLst>
              </a:tr>
              <a:tr h="38081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німецької філології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462,9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125831"/>
                  </a:ext>
                </a:extLst>
              </a:tr>
              <a:tr h="32907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французької філології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374505"/>
                  </a:ext>
                </a:extLst>
              </a:tr>
              <a:tr h="30177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фізичного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виховання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і спорту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72923"/>
                  </a:ext>
                </a:extLst>
              </a:tr>
              <a:tr h="380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методики фізичної культури і спорту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1223,4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990595"/>
                  </a:ext>
                </a:extLst>
              </a:tr>
              <a:tr h="553255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спортивно-педагогічних дисциплін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1287,8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491292"/>
                  </a:ext>
                </a:extLst>
              </a:tr>
              <a:tr h="40955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фізичної терапії, ерготерапії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695,3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86171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673028"/>
              </p:ext>
            </p:extLst>
          </p:nvPr>
        </p:nvGraphicFramePr>
        <p:xfrm>
          <a:off x="438482" y="4471220"/>
          <a:ext cx="8248318" cy="2179415"/>
        </p:xfrm>
        <a:graphic>
          <a:graphicData uri="http://schemas.openxmlformats.org/drawingml/2006/table">
            <a:tbl>
              <a:tblPr/>
              <a:tblGrid>
                <a:gridCol w="1804325">
                  <a:extLst>
                    <a:ext uri="{9D8B030D-6E8A-4147-A177-3AD203B41FA5}">
                      <a16:colId xmlns:a16="http://schemas.microsoft.com/office/drawing/2014/main" val="983249788"/>
                    </a:ext>
                  </a:extLst>
                </a:gridCol>
                <a:gridCol w="706455">
                  <a:extLst>
                    <a:ext uri="{9D8B030D-6E8A-4147-A177-3AD203B41FA5}">
                      <a16:colId xmlns:a16="http://schemas.microsoft.com/office/drawing/2014/main" val="2835808648"/>
                    </a:ext>
                  </a:extLst>
                </a:gridCol>
                <a:gridCol w="601441">
                  <a:extLst>
                    <a:ext uri="{9D8B030D-6E8A-4147-A177-3AD203B41FA5}">
                      <a16:colId xmlns:a16="http://schemas.microsoft.com/office/drawing/2014/main" val="1633187172"/>
                    </a:ext>
                  </a:extLst>
                </a:gridCol>
                <a:gridCol w="811469">
                  <a:extLst>
                    <a:ext uri="{9D8B030D-6E8A-4147-A177-3AD203B41FA5}">
                      <a16:colId xmlns:a16="http://schemas.microsoft.com/office/drawing/2014/main" val="226848575"/>
                    </a:ext>
                  </a:extLst>
                </a:gridCol>
                <a:gridCol w="887842">
                  <a:extLst>
                    <a:ext uri="{9D8B030D-6E8A-4147-A177-3AD203B41FA5}">
                      <a16:colId xmlns:a16="http://schemas.microsoft.com/office/drawing/2014/main" val="3260954984"/>
                    </a:ext>
                  </a:extLst>
                </a:gridCol>
                <a:gridCol w="916483">
                  <a:extLst>
                    <a:ext uri="{9D8B030D-6E8A-4147-A177-3AD203B41FA5}">
                      <a16:colId xmlns:a16="http://schemas.microsoft.com/office/drawing/2014/main" val="1931255806"/>
                    </a:ext>
                  </a:extLst>
                </a:gridCol>
                <a:gridCol w="1212430">
                  <a:extLst>
                    <a:ext uri="{9D8B030D-6E8A-4147-A177-3AD203B41FA5}">
                      <a16:colId xmlns:a16="http://schemas.microsoft.com/office/drawing/2014/main" val="2757566908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985758500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4045629951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20586102"/>
                    </a:ext>
                  </a:extLst>
                </a:gridCol>
                <a:gridCol w="1188563">
                  <a:extLst>
                    <a:ext uri="{9D8B030D-6E8A-4147-A177-3AD203B41FA5}">
                      <a16:colId xmlns:a16="http://schemas.microsoft.com/office/drawing/2014/main" val="2352089340"/>
                    </a:ext>
                  </a:extLst>
                </a:gridCol>
              </a:tblGrid>
              <a:tr h="258661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туризму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464158"/>
                  </a:ext>
                </a:extLst>
              </a:tr>
              <a:tr h="6509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соціокультурною діяльністю, шоу-бізнесу та івентменеджменту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332498"/>
                  </a:ext>
                </a:extLst>
              </a:tr>
              <a:tr h="344881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туризмознавства і краєзнавства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156892"/>
                  </a:ext>
                </a:extLst>
              </a:tr>
              <a:tr h="373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 та країнознавства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517,5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374265"/>
                  </a:ext>
                </a:extLst>
              </a:tr>
              <a:tr h="524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готельно-ресторанної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курортної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справи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273,0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289,5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855,6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544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267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876340"/>
              </p:ext>
            </p:extLst>
          </p:nvPr>
        </p:nvGraphicFramePr>
        <p:xfrm>
          <a:off x="287524" y="1110454"/>
          <a:ext cx="8568951" cy="5759946"/>
        </p:xfrm>
        <a:graphic>
          <a:graphicData uri="http://schemas.openxmlformats.org/drawingml/2006/table">
            <a:tbl>
              <a:tblPr/>
              <a:tblGrid>
                <a:gridCol w="1866254">
                  <a:extLst>
                    <a:ext uri="{9D8B030D-6E8A-4147-A177-3AD203B41FA5}">
                      <a16:colId xmlns:a16="http://schemas.microsoft.com/office/drawing/2014/main" val="4038737410"/>
                    </a:ext>
                  </a:extLst>
                </a:gridCol>
                <a:gridCol w="730703">
                  <a:extLst>
                    <a:ext uri="{9D8B030D-6E8A-4147-A177-3AD203B41FA5}">
                      <a16:colId xmlns:a16="http://schemas.microsoft.com/office/drawing/2014/main" val="643458861"/>
                    </a:ext>
                  </a:extLst>
                </a:gridCol>
                <a:gridCol w="622084">
                  <a:extLst>
                    <a:ext uri="{9D8B030D-6E8A-4147-A177-3AD203B41FA5}">
                      <a16:colId xmlns:a16="http://schemas.microsoft.com/office/drawing/2014/main" val="969412781"/>
                    </a:ext>
                  </a:extLst>
                </a:gridCol>
                <a:gridCol w="839322">
                  <a:extLst>
                    <a:ext uri="{9D8B030D-6E8A-4147-A177-3AD203B41FA5}">
                      <a16:colId xmlns:a16="http://schemas.microsoft.com/office/drawing/2014/main" val="853633305"/>
                    </a:ext>
                  </a:extLst>
                </a:gridCol>
                <a:gridCol w="918316">
                  <a:extLst>
                    <a:ext uri="{9D8B030D-6E8A-4147-A177-3AD203B41FA5}">
                      <a16:colId xmlns:a16="http://schemas.microsoft.com/office/drawing/2014/main" val="1506110521"/>
                    </a:ext>
                  </a:extLst>
                </a:gridCol>
                <a:gridCol w="947939">
                  <a:extLst>
                    <a:ext uri="{9D8B030D-6E8A-4147-A177-3AD203B41FA5}">
                      <a16:colId xmlns:a16="http://schemas.microsoft.com/office/drawing/2014/main" val="2477185481"/>
                    </a:ext>
                  </a:extLst>
                </a:gridCol>
                <a:gridCol w="1254045">
                  <a:extLst>
                    <a:ext uri="{9D8B030D-6E8A-4147-A177-3AD203B41FA5}">
                      <a16:colId xmlns:a16="http://schemas.microsoft.com/office/drawing/2014/main" val="1046309247"/>
                    </a:ext>
                  </a:extLst>
                </a:gridCol>
                <a:gridCol w="53643">
                  <a:extLst>
                    <a:ext uri="{9D8B030D-6E8A-4147-A177-3AD203B41FA5}">
                      <a16:colId xmlns:a16="http://schemas.microsoft.com/office/drawing/2014/main" val="1932996094"/>
                    </a:ext>
                  </a:extLst>
                </a:gridCol>
                <a:gridCol w="53643">
                  <a:extLst>
                    <a:ext uri="{9D8B030D-6E8A-4147-A177-3AD203B41FA5}">
                      <a16:colId xmlns:a16="http://schemas.microsoft.com/office/drawing/2014/main" val="3803535709"/>
                    </a:ext>
                  </a:extLst>
                </a:gridCol>
                <a:gridCol w="53643">
                  <a:extLst>
                    <a:ext uri="{9D8B030D-6E8A-4147-A177-3AD203B41FA5}">
                      <a16:colId xmlns:a16="http://schemas.microsoft.com/office/drawing/2014/main" val="754850190"/>
                    </a:ext>
                  </a:extLst>
                </a:gridCol>
                <a:gridCol w="1229359">
                  <a:extLst>
                    <a:ext uri="{9D8B030D-6E8A-4147-A177-3AD203B41FA5}">
                      <a16:colId xmlns:a16="http://schemas.microsoft.com/office/drawing/2014/main" val="2762265700"/>
                    </a:ext>
                  </a:extLst>
                </a:gridCol>
              </a:tblGrid>
              <a:tr h="168443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історії, політології і міжнародних відносин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162025"/>
                  </a:ext>
                </a:extLst>
              </a:tr>
              <a:tr h="226525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політології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567,1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722580"/>
                  </a:ext>
                </a:extLst>
              </a:tr>
              <a:tr h="3078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політичних інститутів та процесів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356,0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1014,5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715360"/>
                  </a:ext>
                </a:extLst>
              </a:tr>
              <a:tr h="31365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етнології і археології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616,8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782533"/>
                  </a:ext>
                </a:extLst>
              </a:tr>
              <a:tr h="33688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міжнародних відносин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14,4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189,2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360,7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949,3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588413"/>
                  </a:ext>
                </a:extLst>
              </a:tr>
              <a:tr h="24975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всесвітньої історії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232,9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1086,7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239368"/>
                  </a:ext>
                </a:extLst>
              </a:tr>
              <a:tr h="60987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Центральної та Східної Європи і спеціальних галузей історичної науки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729,0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039799"/>
                  </a:ext>
                </a:extLst>
              </a:tr>
              <a:tr h="40658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1516,2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045007"/>
                  </a:ext>
                </a:extLst>
              </a:tr>
              <a:tr h="3368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 і перекладу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359,8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653,3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932225"/>
                  </a:ext>
                </a:extLst>
              </a:tr>
              <a:tr h="26602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міжнародних економічних відносин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19,2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806,5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368154"/>
                  </a:ext>
                </a:extLst>
              </a:tr>
              <a:tr h="220718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Факультет природничих наук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945091"/>
                  </a:ext>
                </a:extLst>
              </a:tr>
              <a:tr h="3426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анатомії і фізіології людини і тварин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267,5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710,1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674726"/>
                  </a:ext>
                </a:extLst>
              </a:tr>
              <a:tr h="20910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18,4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1 996,4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322,0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443,5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2870,3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573280"/>
                  </a:ext>
                </a:extLst>
              </a:tr>
              <a:tr h="31365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 середовища та хімічної освіти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10,7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315,4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776,1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843795"/>
                  </a:ext>
                </a:extLst>
              </a:tr>
              <a:tr h="18005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біології та екології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398,6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492,0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1152,9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129271"/>
                  </a:ext>
                </a:extLst>
              </a:tr>
              <a:tr h="30203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18,7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3 595,0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407,6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4266,3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262620"/>
                  </a:ext>
                </a:extLst>
              </a:tr>
              <a:tr h="3368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лісового і аграрного менеджменту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104,3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691,8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653814"/>
                  </a:ext>
                </a:extLst>
              </a:tr>
              <a:tr h="27299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географії та природознавства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299,0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59,8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522,9</a:t>
                      </a:r>
                    </a:p>
                  </a:txBody>
                  <a:tcPr marL="4868" marR="4868" marT="48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089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92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492406"/>
              </p:ext>
            </p:extLst>
          </p:nvPr>
        </p:nvGraphicFramePr>
        <p:xfrm>
          <a:off x="611560" y="1556792"/>
          <a:ext cx="8136904" cy="4891978"/>
        </p:xfrm>
        <a:graphic>
          <a:graphicData uri="http://schemas.openxmlformats.org/drawingml/2006/table">
            <a:tbl>
              <a:tblPr/>
              <a:tblGrid>
                <a:gridCol w="1780967">
                  <a:extLst>
                    <a:ext uri="{9D8B030D-6E8A-4147-A177-3AD203B41FA5}">
                      <a16:colId xmlns:a16="http://schemas.microsoft.com/office/drawing/2014/main" val="1964393399"/>
                    </a:ext>
                  </a:extLst>
                </a:gridCol>
                <a:gridCol w="692598">
                  <a:extLst>
                    <a:ext uri="{9D8B030D-6E8A-4147-A177-3AD203B41FA5}">
                      <a16:colId xmlns:a16="http://schemas.microsoft.com/office/drawing/2014/main" val="1823926426"/>
                    </a:ext>
                  </a:extLst>
                </a:gridCol>
                <a:gridCol w="593656">
                  <a:extLst>
                    <a:ext uri="{9D8B030D-6E8A-4147-A177-3AD203B41FA5}">
                      <a16:colId xmlns:a16="http://schemas.microsoft.com/office/drawing/2014/main" val="444864606"/>
                    </a:ext>
                  </a:extLst>
                </a:gridCol>
                <a:gridCol w="798608">
                  <a:extLst>
                    <a:ext uri="{9D8B030D-6E8A-4147-A177-3AD203B41FA5}">
                      <a16:colId xmlns:a16="http://schemas.microsoft.com/office/drawing/2014/main" val="47044706"/>
                    </a:ext>
                  </a:extLst>
                </a:gridCol>
                <a:gridCol w="876349">
                  <a:extLst>
                    <a:ext uri="{9D8B030D-6E8A-4147-A177-3AD203B41FA5}">
                      <a16:colId xmlns:a16="http://schemas.microsoft.com/office/drawing/2014/main" val="3934507467"/>
                    </a:ext>
                  </a:extLst>
                </a:gridCol>
                <a:gridCol w="904618">
                  <a:extLst>
                    <a:ext uri="{9D8B030D-6E8A-4147-A177-3AD203B41FA5}">
                      <a16:colId xmlns:a16="http://schemas.microsoft.com/office/drawing/2014/main" val="3975372699"/>
                    </a:ext>
                  </a:extLst>
                </a:gridCol>
                <a:gridCol w="1194378">
                  <a:extLst>
                    <a:ext uri="{9D8B030D-6E8A-4147-A177-3AD203B41FA5}">
                      <a16:colId xmlns:a16="http://schemas.microsoft.com/office/drawing/2014/main" val="3560402294"/>
                    </a:ext>
                  </a:extLst>
                </a:gridCol>
                <a:gridCol w="40851">
                  <a:extLst>
                    <a:ext uri="{9D8B030D-6E8A-4147-A177-3AD203B41FA5}">
                      <a16:colId xmlns:a16="http://schemas.microsoft.com/office/drawing/2014/main" val="818208773"/>
                    </a:ext>
                  </a:extLst>
                </a:gridCol>
                <a:gridCol w="40851">
                  <a:extLst>
                    <a:ext uri="{9D8B030D-6E8A-4147-A177-3AD203B41FA5}">
                      <a16:colId xmlns:a16="http://schemas.microsoft.com/office/drawing/2014/main" val="2830982895"/>
                    </a:ext>
                  </a:extLst>
                </a:gridCol>
                <a:gridCol w="40851">
                  <a:extLst>
                    <a:ext uri="{9D8B030D-6E8A-4147-A177-3AD203B41FA5}">
                      <a16:colId xmlns:a16="http://schemas.microsoft.com/office/drawing/2014/main" val="3765866663"/>
                    </a:ext>
                  </a:extLst>
                </a:gridCol>
                <a:gridCol w="1173177">
                  <a:extLst>
                    <a:ext uri="{9D8B030D-6E8A-4147-A177-3AD203B41FA5}">
                      <a16:colId xmlns:a16="http://schemas.microsoft.com/office/drawing/2014/main" val="23761116"/>
                    </a:ext>
                  </a:extLst>
                </a:gridCol>
              </a:tblGrid>
              <a:tr h="168577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Факультет філології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223144"/>
                  </a:ext>
                </a:extLst>
              </a:tr>
              <a:tr h="242751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мови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293,0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297,0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938372"/>
                  </a:ext>
                </a:extLst>
              </a:tr>
              <a:tr h="35738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української літератури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27,8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76,7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699,5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942833"/>
                  </a:ext>
                </a:extLst>
              </a:tr>
              <a:tr h="505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світової літератури і порівняльного літературознавства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234,0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161,3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804,2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321885"/>
                  </a:ext>
                </a:extLst>
              </a:tr>
              <a:tr h="236008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слов'янських мов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11,8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701,8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992680"/>
                  </a:ext>
                </a:extLst>
              </a:tr>
              <a:tr h="330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загального та германського мовознавства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143,3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566,9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360304"/>
                  </a:ext>
                </a:extLst>
              </a:tr>
              <a:tr h="16857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журналістики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349,0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407,3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990,2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755487"/>
                  </a:ext>
                </a:extLst>
              </a:tr>
              <a:tr h="262981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Педагогічний факультет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146827"/>
                  </a:ext>
                </a:extLst>
              </a:tr>
              <a:tr h="4720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та освітнього менеджменту імені Б. Ступарика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264,0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1297,6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695312"/>
                  </a:ext>
                </a:extLst>
              </a:tr>
              <a:tr h="465273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методики дошкільної і спеціальної освіти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25,7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273,7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1359,4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669571"/>
                  </a:ext>
                </a:extLst>
              </a:tr>
              <a:tr h="459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соціальної педагогіки та соціальної роботи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449,6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1385,5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000206"/>
                  </a:ext>
                </a:extLst>
              </a:tr>
              <a:tr h="4855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фахових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методик і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початкової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54,2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1 028,6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386,5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2024,3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530649"/>
                  </a:ext>
                </a:extLst>
              </a:tr>
              <a:tr h="37087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786,0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543,0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3237,6</a:t>
                      </a:r>
                    </a:p>
                  </a:txBody>
                  <a:tcPr marL="6743" marR="6743" marT="6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538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51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797430"/>
              </p:ext>
            </p:extLst>
          </p:nvPr>
        </p:nvGraphicFramePr>
        <p:xfrm>
          <a:off x="447841" y="1412776"/>
          <a:ext cx="8248318" cy="2708754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2980467756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64831184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422138381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3017822443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1777185924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1019577753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3119013538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589203211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657688006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008871223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764015238"/>
                    </a:ext>
                  </a:extLst>
                </a:gridCol>
              </a:tblGrid>
              <a:tr h="258665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Навчально-науковий Юридичний інститут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650762"/>
                  </a:ext>
                </a:extLst>
              </a:tr>
              <a:tr h="3592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теорії та історії держави і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448,0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92314"/>
                  </a:ext>
                </a:extLst>
              </a:tr>
              <a:tr h="517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політики у сфері боротьби зі злочинністю та кримінального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77457"/>
                  </a:ext>
                </a:extLst>
              </a:tr>
              <a:tr h="20836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цивільного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421,7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1037,1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689341"/>
                  </a:ext>
                </a:extLst>
              </a:tr>
              <a:tr h="273035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судочинства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327,5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656947"/>
                  </a:ext>
                </a:extLst>
              </a:tr>
              <a:tr h="4957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трудового, екологічного та аграрного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576,8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389964"/>
                  </a:ext>
                </a:extLst>
              </a:tr>
              <a:tr h="581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конституційного, міжнародного та адміністративного права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129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002778"/>
              </p:ext>
            </p:extLst>
          </p:nvPr>
        </p:nvGraphicFramePr>
        <p:xfrm>
          <a:off x="407244" y="4157433"/>
          <a:ext cx="8248318" cy="1896874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3917618764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894134988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148652239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2536730017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2342897468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635702691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39377862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1722468667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1303774394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417875596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779383167"/>
                    </a:ext>
                  </a:extLst>
                </a:gridCol>
              </a:tblGrid>
              <a:tr h="201184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Коломийський навчально-науковий Інститут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84131"/>
                  </a:ext>
                </a:extLst>
              </a:tr>
              <a:tr h="22992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371,8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622,0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394684"/>
                  </a:ext>
                </a:extLst>
              </a:tr>
              <a:tr h="40236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і психології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426,8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857,0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55588"/>
                  </a:ext>
                </a:extLst>
              </a:tr>
              <a:tr h="294590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Інститут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післядипломної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довузівської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підготовки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638"/>
                  </a:ext>
                </a:extLst>
              </a:tr>
              <a:tr h="366442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1 274,0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2367,7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961592"/>
                  </a:ext>
                </a:extLst>
              </a:tr>
              <a:tr h="4023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професійної освіти та інноваційних технологій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72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92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3600" b="1" dirty="0"/>
              <a:t>Рейтинг ефективності діяльності кафедр у </a:t>
            </a:r>
            <a:r>
              <a:rPr lang="uk-UA" sz="3600" b="1" dirty="0" smtClean="0"/>
              <a:t>2021 </a:t>
            </a:r>
            <a:r>
              <a:rPr lang="uk-UA" sz="3600" b="1" dirty="0"/>
              <a:t>році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105371"/>
              </p:ext>
            </p:extLst>
          </p:nvPr>
        </p:nvGraphicFramePr>
        <p:xfrm>
          <a:off x="438482" y="1412776"/>
          <a:ext cx="8248318" cy="4009185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3590962317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3775712256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810720938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46067413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1596648792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2618268861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3569536910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1704118518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862218689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3258283615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365833727"/>
                    </a:ext>
                  </a:extLst>
                </a:gridCol>
              </a:tblGrid>
              <a:tr h="387997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Навчально-науковий Інститут мистецтв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08163"/>
                  </a:ext>
                </a:extLst>
              </a:tr>
              <a:tr h="5029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методики музичного виховання та диригування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25,7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576,0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142798"/>
                  </a:ext>
                </a:extLst>
              </a:tr>
              <a:tr h="3736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сценічного мистецтва і хореографії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650,3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973484"/>
                  </a:ext>
                </a:extLst>
              </a:tr>
              <a:tr h="4095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дизайну і теорії мистецтва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139,0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448,8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283175"/>
                  </a:ext>
                </a:extLst>
              </a:tr>
              <a:tr h="6538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методики викладання образотворчого і декоративно-прикладного мистецтва та дизайну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538,8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210196"/>
                  </a:ext>
                </a:extLst>
              </a:tr>
              <a:tr h="6035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образотворчого і декоративно-прикладного мистецтва та реставрації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-85,0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054423"/>
                  </a:ext>
                </a:extLst>
              </a:tr>
              <a:tr h="32907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виконавського мистецтва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23,6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-35,0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309736"/>
                  </a:ext>
                </a:extLst>
              </a:tr>
              <a:tr h="7041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музичної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україністики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та народно-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інструментального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мистецтва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24,1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340,4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257,3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941,8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894128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682497"/>
              </p:ext>
            </p:extLst>
          </p:nvPr>
        </p:nvGraphicFramePr>
        <p:xfrm>
          <a:off x="468356" y="5455024"/>
          <a:ext cx="8248318" cy="1140013"/>
        </p:xfrm>
        <a:graphic>
          <a:graphicData uri="http://schemas.openxmlformats.org/drawingml/2006/table">
            <a:tbl>
              <a:tblPr/>
              <a:tblGrid>
                <a:gridCol w="1806446">
                  <a:extLst>
                    <a:ext uri="{9D8B030D-6E8A-4147-A177-3AD203B41FA5}">
                      <a16:colId xmlns:a16="http://schemas.microsoft.com/office/drawing/2014/main" val="2496436467"/>
                    </a:ext>
                  </a:extLst>
                </a:gridCol>
                <a:gridCol w="702507">
                  <a:extLst>
                    <a:ext uri="{9D8B030D-6E8A-4147-A177-3AD203B41FA5}">
                      <a16:colId xmlns:a16="http://schemas.microsoft.com/office/drawing/2014/main" val="579739023"/>
                    </a:ext>
                  </a:extLst>
                </a:gridCol>
                <a:gridCol w="602148">
                  <a:extLst>
                    <a:ext uri="{9D8B030D-6E8A-4147-A177-3AD203B41FA5}">
                      <a16:colId xmlns:a16="http://schemas.microsoft.com/office/drawing/2014/main" val="1835027711"/>
                    </a:ext>
                  </a:extLst>
                </a:gridCol>
                <a:gridCol w="810034">
                  <a:extLst>
                    <a:ext uri="{9D8B030D-6E8A-4147-A177-3AD203B41FA5}">
                      <a16:colId xmlns:a16="http://schemas.microsoft.com/office/drawing/2014/main" val="2469705106"/>
                    </a:ext>
                  </a:extLst>
                </a:gridCol>
                <a:gridCol w="888886">
                  <a:extLst>
                    <a:ext uri="{9D8B030D-6E8A-4147-A177-3AD203B41FA5}">
                      <a16:colId xmlns:a16="http://schemas.microsoft.com/office/drawing/2014/main" val="233842250"/>
                    </a:ext>
                  </a:extLst>
                </a:gridCol>
                <a:gridCol w="917560">
                  <a:extLst>
                    <a:ext uri="{9D8B030D-6E8A-4147-A177-3AD203B41FA5}">
                      <a16:colId xmlns:a16="http://schemas.microsoft.com/office/drawing/2014/main" val="128929702"/>
                    </a:ext>
                  </a:extLst>
                </a:gridCol>
                <a:gridCol w="1211466">
                  <a:extLst>
                    <a:ext uri="{9D8B030D-6E8A-4147-A177-3AD203B41FA5}">
                      <a16:colId xmlns:a16="http://schemas.microsoft.com/office/drawing/2014/main" val="3781963759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263812716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2101177952"/>
                    </a:ext>
                  </a:extLst>
                </a:gridCol>
                <a:gridCol w="39770">
                  <a:extLst>
                    <a:ext uri="{9D8B030D-6E8A-4147-A177-3AD203B41FA5}">
                      <a16:colId xmlns:a16="http://schemas.microsoft.com/office/drawing/2014/main" val="543355117"/>
                    </a:ext>
                  </a:extLst>
                </a:gridCol>
                <a:gridCol w="1189961">
                  <a:extLst>
                    <a:ext uri="{9D8B030D-6E8A-4147-A177-3AD203B41FA5}">
                      <a16:colId xmlns:a16="http://schemas.microsoft.com/office/drawing/2014/main" val="1941066005"/>
                    </a:ext>
                  </a:extLst>
                </a:gridCol>
              </a:tblGrid>
              <a:tr h="193998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Загальноуніверситетські</a:t>
                      </a:r>
                      <a:r>
                        <a:rPr lang="uk-UA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кафедри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904517"/>
                  </a:ext>
                </a:extLst>
              </a:tr>
              <a:tr h="330516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фізичного виховання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13,5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73,4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176,9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765443"/>
                  </a:ext>
                </a:extLst>
              </a:tr>
              <a:tr h="352071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війської підготовки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344120"/>
                  </a:ext>
                </a:extLst>
              </a:tr>
              <a:tr h="251479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іноземних мов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26,8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142,2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889,0</a:t>
                      </a:r>
                    </a:p>
                  </a:txBody>
                  <a:tcPr marL="7185" marR="7185" marT="71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601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601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Динаміка рейтингових показників </a:t>
            </a:r>
            <a:r>
              <a:rPr lang="uk-UA" sz="2800" b="1" dirty="0"/>
              <a:t>ефективності діяльності кафедр у </a:t>
            </a:r>
            <a:r>
              <a:rPr lang="uk-UA" sz="2800" b="1" dirty="0" smtClean="0"/>
              <a:t>2020-2021 роках</a:t>
            </a:r>
            <a:endParaRPr lang="uk-UA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607647"/>
              </p:ext>
            </p:extLst>
          </p:nvPr>
        </p:nvGraphicFramePr>
        <p:xfrm>
          <a:off x="750405" y="1484784"/>
          <a:ext cx="7643190" cy="4637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730">
                  <a:extLst>
                    <a:ext uri="{9D8B030D-6E8A-4147-A177-3AD203B41FA5}">
                      <a16:colId xmlns:a16="http://schemas.microsoft.com/office/drawing/2014/main" val="3212754317"/>
                    </a:ext>
                  </a:extLst>
                </a:gridCol>
                <a:gridCol w="2547730">
                  <a:extLst>
                    <a:ext uri="{9D8B030D-6E8A-4147-A177-3AD203B41FA5}">
                      <a16:colId xmlns:a16="http://schemas.microsoft.com/office/drawing/2014/main" val="3029077904"/>
                    </a:ext>
                  </a:extLst>
                </a:gridCol>
                <a:gridCol w="2547730">
                  <a:extLst>
                    <a:ext uri="{9D8B030D-6E8A-4147-A177-3AD203B41FA5}">
                      <a16:colId xmlns:a16="http://schemas.microsoft.com/office/drawing/2014/main" val="4069246552"/>
                    </a:ext>
                  </a:extLst>
                </a:gridCol>
              </a:tblGrid>
              <a:tr h="377064">
                <a:tc>
                  <a:txBody>
                    <a:bodyPr/>
                    <a:lstStyle/>
                    <a:p>
                      <a:r>
                        <a:rPr lang="uk-UA" dirty="0" smtClean="0"/>
                        <a:t>Показники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2020 р.</a:t>
                      </a:r>
                      <a:endParaRPr lang="uk-U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2021 р.</a:t>
                      </a:r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034945"/>
                  </a:ext>
                </a:extLst>
              </a:tr>
              <a:tr h="526857">
                <a:tc>
                  <a:txBody>
                    <a:bodyPr/>
                    <a:lstStyle/>
                    <a:p>
                      <a:pPr algn="l"/>
                      <a:r>
                        <a:rPr lang="uk-UA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рейтинговий</a:t>
                      </a:r>
                      <a:r>
                        <a:rPr lang="uk-UA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 по університету</a:t>
                      </a:r>
                      <a:endParaRPr lang="uk-UA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1007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167613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1. Кадровий склад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798593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2.  Наукова робота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794688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3. Педагогічна діяльність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97487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4. Міжнародна діяльність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408801"/>
                  </a:ext>
                </a:extLst>
              </a:tr>
              <a:tr h="44356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5.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Атестаційна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експертна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діяльність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426438"/>
                  </a:ext>
                </a:extLst>
              </a:tr>
              <a:tr h="660508">
                <a:tc>
                  <a:txBody>
                    <a:bodyPr/>
                    <a:lstStyle/>
                    <a:p>
                      <a:pPr algn="l" fontAlgn="t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 6. Комунікаційна діяльність, розвиток іміджу  та профорієнтація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559196"/>
                  </a:ext>
                </a:extLst>
              </a:tr>
              <a:tr h="743797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Найвищий рейтинговий бал (</a:t>
                      </a:r>
                      <a:r>
                        <a:rPr lang="uk-UA" sz="1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біохімії та біотехнологій</a:t>
                      </a: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3426</a:t>
                      </a:r>
                    </a:p>
                    <a:p>
                      <a:pPr algn="ctr"/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4221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79853"/>
                  </a:ext>
                </a:extLst>
              </a:tr>
              <a:tr h="377064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Найнижчий рейтинговий бал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-29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uk-UA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70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88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06090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>Динаміка рейтингових показників </a:t>
            </a:r>
            <a:r>
              <a:rPr lang="uk-UA" sz="2800" b="1" dirty="0"/>
              <a:t>ефективності діяльності кафедр у </a:t>
            </a:r>
            <a:r>
              <a:rPr lang="uk-UA" sz="2800" b="1" dirty="0" smtClean="0"/>
              <a:t>2020-2021 роках</a:t>
            </a:r>
            <a:endParaRPr lang="uk-UA" sz="2800" b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013378"/>
              </p:ext>
            </p:extLst>
          </p:nvPr>
        </p:nvGraphicFramePr>
        <p:xfrm>
          <a:off x="50101" y="4162983"/>
          <a:ext cx="7056784" cy="2703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8438">
                  <a:extLst>
                    <a:ext uri="{9D8B030D-6E8A-4147-A177-3AD203B41FA5}">
                      <a16:colId xmlns:a16="http://schemas.microsoft.com/office/drawing/2014/main" val="2184817704"/>
                    </a:ext>
                  </a:extLst>
                </a:gridCol>
                <a:gridCol w="5772358">
                  <a:extLst>
                    <a:ext uri="{9D8B030D-6E8A-4147-A177-3AD203B41FA5}">
                      <a16:colId xmlns:a16="http://schemas.microsoft.com/office/drawing/2014/main" val="2529869073"/>
                    </a:ext>
                  </a:extLst>
                </a:gridCol>
                <a:gridCol w="815988">
                  <a:extLst>
                    <a:ext uri="{9D8B030D-6E8A-4147-A177-3AD203B41FA5}">
                      <a16:colId xmlns:a16="http://schemas.microsoft.com/office/drawing/2014/main" val="1338612059"/>
                    </a:ext>
                  </a:extLst>
                </a:gridCol>
              </a:tblGrid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біохімії та біотехнології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 </a:t>
                      </a:r>
                      <a:r>
                        <a:rPr lang="uk-UA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221</a:t>
                      </a:r>
                      <a:endParaRPr lang="uk-UA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897985"/>
                  </a:ext>
                </a:extLst>
              </a:tr>
              <a:tr h="33866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педагогіки початкової освіти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uk-UA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198</a:t>
                      </a:r>
                      <a:endParaRPr lang="uk-UA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151799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хімії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uk-UA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820</a:t>
                      </a:r>
                      <a:endParaRPr lang="uk-UA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322909"/>
                  </a:ext>
                </a:extLst>
              </a:tr>
              <a:tr h="2928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математичного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функціонального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аналізу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uk-UA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742</a:t>
                      </a:r>
                      <a:endParaRPr lang="uk-UA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534520"/>
                  </a:ext>
                </a:extLst>
              </a:tr>
              <a:tr h="30329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і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uk-UA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380</a:t>
                      </a:r>
                      <a:endParaRPr lang="uk-UA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112197"/>
                  </a:ext>
                </a:extLst>
              </a:tr>
              <a:tr h="26145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англійської філології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uk-U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238893"/>
                  </a:ext>
                </a:extLst>
              </a:tr>
              <a:tr h="27191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uk-U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318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69899"/>
                  </a:ext>
                </a:extLst>
              </a:tr>
              <a:tr h="27191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фахових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методик і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технологій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початкової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освіти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uk-U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22295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філософії, соціології та релігієзнавства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uk-U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472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860771"/>
                  </a:ext>
                </a:extLst>
              </a:tr>
              <a:tr h="25100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Кафедра історії України і методики викладання історії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uk-U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uk-UA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649756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081520"/>
              </p:ext>
            </p:extLst>
          </p:nvPr>
        </p:nvGraphicFramePr>
        <p:xfrm>
          <a:off x="0" y="1141216"/>
          <a:ext cx="7056784" cy="2703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8438">
                  <a:extLst>
                    <a:ext uri="{9D8B030D-6E8A-4147-A177-3AD203B41FA5}">
                      <a16:colId xmlns:a16="http://schemas.microsoft.com/office/drawing/2014/main" val="3015733333"/>
                    </a:ext>
                  </a:extLst>
                </a:gridCol>
                <a:gridCol w="5772358">
                  <a:extLst>
                    <a:ext uri="{9D8B030D-6E8A-4147-A177-3AD203B41FA5}">
                      <a16:colId xmlns:a16="http://schemas.microsoft.com/office/drawing/2014/main" val="1775749358"/>
                    </a:ext>
                  </a:extLst>
                </a:gridCol>
                <a:gridCol w="815988">
                  <a:extLst>
                    <a:ext uri="{9D8B030D-6E8A-4147-A177-3AD203B41FA5}">
                      <a16:colId xmlns:a16="http://schemas.microsoft.com/office/drawing/2014/main" val="638975264"/>
                    </a:ext>
                  </a:extLst>
                </a:gridCol>
              </a:tblGrid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біохімії та біотехнології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645959"/>
                  </a:ext>
                </a:extLst>
              </a:tr>
              <a:tr h="33866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педагогіки початкової освіти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2924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696529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хімії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2366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66887"/>
                  </a:ext>
                </a:extLst>
              </a:tr>
              <a:tr h="29283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математичного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функціонального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1927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818591"/>
                  </a:ext>
                </a:extLst>
              </a:tr>
              <a:tr h="303291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матеріалознавства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новітніх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1749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812598"/>
                  </a:ext>
                </a:extLst>
              </a:tr>
              <a:tr h="26145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фізики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хімії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твердого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1572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701725"/>
                  </a:ext>
                </a:extLst>
              </a:tr>
              <a:tr h="27191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управління та бізнес-адміністрування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1551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676901"/>
                  </a:ext>
                </a:extLst>
              </a:tr>
              <a:tr h="27191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фахових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методик і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технологій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початкової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1361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932809"/>
                  </a:ext>
                </a:extLst>
              </a:tr>
              <a:tr h="237398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англійської філології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1179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101629"/>
                  </a:ext>
                </a:extLst>
              </a:tr>
              <a:tr h="251000">
                <a:tc>
                  <a:txBody>
                    <a:bodyPr/>
                    <a:lstStyle/>
                    <a:p>
                      <a:pPr algn="ctr" fontAlgn="b"/>
                      <a:r>
                        <a:rPr lang="uk-UA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uk-UA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спортивно-педагогічних дисциплін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</a:t>
                      </a:r>
                      <a:endParaRPr lang="uk-UA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88" marR="8788" marT="878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26507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473008" y="212352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2020 рік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24328" y="533830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2021 рік</a:t>
            </a:r>
            <a:endParaRPr lang="uk-U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18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2393</Words>
  <Application>Microsoft Office PowerPoint</Application>
  <PresentationFormat>Экран (4:3)</PresentationFormat>
  <Paragraphs>1397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Algerian</vt:lpstr>
      <vt:lpstr>Arial</vt:lpstr>
      <vt:lpstr>Calibri</vt:lpstr>
      <vt:lpstr>Times New Roman</vt:lpstr>
      <vt:lpstr>Тема Office</vt:lpstr>
      <vt:lpstr>Результати рейтингового оцінювання ефективності роботи кафедр університету у 2021 році</vt:lpstr>
      <vt:lpstr>Нормативні документи</vt:lpstr>
      <vt:lpstr>Нормативні документи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Рейтинг ефективності діяльності кафедр у 2021 році</vt:lpstr>
      <vt:lpstr>Динаміка рейтингових показників ефективності діяльності кафедр у 2020-2021 роках</vt:lpstr>
      <vt:lpstr>Динаміка рейтингових показників ефективності діяльності кафедр у 2020-2021 роках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User</dc:creator>
  <cp:lastModifiedBy>admin</cp:lastModifiedBy>
  <cp:revision>27</cp:revision>
  <dcterms:created xsi:type="dcterms:W3CDTF">2014-06-17T09:07:47Z</dcterms:created>
  <dcterms:modified xsi:type="dcterms:W3CDTF">2022-03-21T08:31:41Z</dcterms:modified>
</cp:coreProperties>
</file>